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wmf" ContentType="image/x-wmf"/>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6" r:id="rId2"/>
    <p:sldId id="2113" r:id="rId3"/>
    <p:sldId id="408" r:id="rId4"/>
    <p:sldId id="380" r:id="rId5"/>
    <p:sldId id="334" r:id="rId6"/>
    <p:sldId id="335" r:id="rId7"/>
    <p:sldId id="336" r:id="rId8"/>
    <p:sldId id="1822" r:id="rId9"/>
    <p:sldId id="1827" r:id="rId10"/>
    <p:sldId id="339" r:id="rId11"/>
    <p:sldId id="394" r:id="rId12"/>
    <p:sldId id="1834" r:id="rId13"/>
    <p:sldId id="1835" r:id="rId14"/>
    <p:sldId id="2119" r:id="rId15"/>
    <p:sldId id="2118" r:id="rId16"/>
    <p:sldId id="2120" r:id="rId17"/>
    <p:sldId id="377" r:id="rId18"/>
    <p:sldId id="2122" r:id="rId19"/>
    <p:sldId id="2090" r:id="rId20"/>
    <p:sldId id="2115" r:id="rId21"/>
    <p:sldId id="2079" r:id="rId22"/>
    <p:sldId id="2114" r:id="rId23"/>
    <p:sldId id="2080" r:id="rId24"/>
    <p:sldId id="259" r:id="rId25"/>
    <p:sldId id="260" r:id="rId26"/>
    <p:sldId id="2081" r:id="rId27"/>
    <p:sldId id="312" r:id="rId28"/>
    <p:sldId id="2116" r:id="rId29"/>
    <p:sldId id="2083" r:id="rId30"/>
    <p:sldId id="2082" r:id="rId31"/>
    <p:sldId id="263" r:id="rId32"/>
    <p:sldId id="362" r:id="rId33"/>
    <p:sldId id="266" r:id="rId34"/>
    <p:sldId id="2084" r:id="rId35"/>
    <p:sldId id="2086" r:id="rId36"/>
    <p:sldId id="2123" r:id="rId37"/>
    <p:sldId id="2085" r:id="rId38"/>
    <p:sldId id="2088" r:id="rId39"/>
    <p:sldId id="2091" r:id="rId40"/>
    <p:sldId id="2092" r:id="rId41"/>
    <p:sldId id="2089" r:id="rId42"/>
    <p:sldId id="2093" r:id="rId43"/>
    <p:sldId id="2094" r:id="rId44"/>
    <p:sldId id="2095" r:id="rId45"/>
    <p:sldId id="2096" r:id="rId46"/>
    <p:sldId id="2097" r:id="rId47"/>
    <p:sldId id="2105" r:id="rId48"/>
    <p:sldId id="2124" r:id="rId49"/>
    <p:sldId id="2125" r:id="rId50"/>
    <p:sldId id="2098" r:id="rId51"/>
    <p:sldId id="2099" r:id="rId52"/>
    <p:sldId id="2100" r:id="rId53"/>
    <p:sldId id="2101" r:id="rId54"/>
    <p:sldId id="2102" r:id="rId55"/>
    <p:sldId id="2103" r:id="rId56"/>
    <p:sldId id="2104" r:id="rId57"/>
    <p:sldId id="2106" r:id="rId58"/>
    <p:sldId id="2107" r:id="rId59"/>
    <p:sldId id="2108" r:id="rId60"/>
    <p:sldId id="2109" r:id="rId61"/>
    <p:sldId id="2110" r:id="rId62"/>
    <p:sldId id="2111" r:id="rId63"/>
    <p:sldId id="211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7" d="100"/>
          <a:sy n="67" d="100"/>
        </p:scale>
        <p:origin x="606" y="42"/>
      </p:cViewPr>
      <p:guideLst/>
    </p:cSldViewPr>
  </p:slideViewPr>
  <p:notesTextViewPr>
    <p:cViewPr>
      <p:scale>
        <a:sx n="1" d="1"/>
        <a:sy n="1" d="1"/>
      </p:scale>
      <p:origin x="0" y="0"/>
    </p:cViewPr>
  </p:notesTextViewPr>
  <p:sorterViewPr>
    <p:cViewPr>
      <p:scale>
        <a:sx n="100" d="100"/>
        <a:sy n="100" d="100"/>
      </p:scale>
      <p:origin x="0" y="-19731"/>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946431-8F18-4502-929C-7FD2F0AFDC4A}" type="datetimeFigureOut">
              <a:rPr lang="en-US" smtClean="0"/>
              <a:t>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AD72F1-0A54-4393-9393-A8D75D5E6E1D}" type="slidenum">
              <a:rPr lang="en-US" smtClean="0"/>
              <a:t>‹#›</a:t>
            </a:fld>
            <a:endParaRPr lang="en-US"/>
          </a:p>
        </p:txBody>
      </p:sp>
    </p:spTree>
    <p:extLst>
      <p:ext uri="{BB962C8B-B14F-4D97-AF65-F5344CB8AC3E}">
        <p14:creationId xmlns:p14="http://schemas.microsoft.com/office/powerpoint/2010/main" val="416042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342900" y="696913"/>
            <a:ext cx="61976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420713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18804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2837766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a:extLst>
              <a:ext uri="{FF2B5EF4-FFF2-40B4-BE49-F238E27FC236}">
                <a16:creationId xmlns:a16="http://schemas.microsoft.com/office/drawing/2014/main" id="{347EBC14-D106-49E6-ADE8-1675547B66E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180800A-4B65-4EA6-9B0B-BE58FA2CBB9D}"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54274" name="Rectangle 2">
            <a:extLst>
              <a:ext uri="{FF2B5EF4-FFF2-40B4-BE49-F238E27FC236}">
                <a16:creationId xmlns:a16="http://schemas.microsoft.com/office/drawing/2014/main" id="{7D372C95-7D85-4EAE-BA5D-AA6BD5478D44}"/>
              </a:ext>
            </a:extLst>
          </p:cNvPr>
          <p:cNvSpPr>
            <a:spLocks noGrp="1" noRot="1" noChangeAspect="1" noChangeArrowheads="1" noTextEdit="1"/>
          </p:cNvSpPr>
          <p:nvPr>
            <p:ph type="sldImg"/>
          </p:nvPr>
        </p:nvSpPr>
        <p:spPr>
          <a:ln/>
        </p:spPr>
      </p:sp>
      <p:sp>
        <p:nvSpPr>
          <p:cNvPr id="54275" name="Rectangle 3">
            <a:extLst>
              <a:ext uri="{FF2B5EF4-FFF2-40B4-BE49-F238E27FC236}">
                <a16:creationId xmlns:a16="http://schemas.microsoft.com/office/drawing/2014/main" id="{F22515CE-59A3-4BCE-AB8D-FE24A0D42BC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696170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186DCFD-D70B-4812-BD91-F434C524AC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E05CEC3-A068-4B76-B054-2088C316CEBC}"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7FF909BF-E68B-4257-B1C7-493C40FF30A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0362F85C-BCFE-4811-B73A-397FF5353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224D5E7-E3EB-41B1-9826-418BB7E56B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24DE445-2236-4A35-B82B-A5220EEE4671}"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56323" name="Rectangle 2">
            <a:extLst>
              <a:ext uri="{FF2B5EF4-FFF2-40B4-BE49-F238E27FC236}">
                <a16:creationId xmlns:a16="http://schemas.microsoft.com/office/drawing/2014/main" id="{DC336EF1-6542-40D6-A1D9-C69DACB2A1A7}"/>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D23A2B31-DB3C-4DB5-894A-BEAD12DDE4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342900" y="696913"/>
            <a:ext cx="61976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74288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4EAEAB4E-CBE0-421B-B226-4ED23E83522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A269533-10DE-4191-9B6F-E1C82BE3228E}"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2290" name="Rectangle 2">
            <a:extLst>
              <a:ext uri="{FF2B5EF4-FFF2-40B4-BE49-F238E27FC236}">
                <a16:creationId xmlns:a16="http://schemas.microsoft.com/office/drawing/2014/main" id="{39B3CCEA-B6D9-4A2C-A893-401E217E509E}"/>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D04F1B6A-B38A-49F6-AA30-7675912A484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893164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EC834F69-8EAC-459B-8ED1-D2141F3DEC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23A874-3E85-4A1A-86D1-8DDE5A0239A9}"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4338" name="Rectangle 2">
            <a:extLst>
              <a:ext uri="{FF2B5EF4-FFF2-40B4-BE49-F238E27FC236}">
                <a16:creationId xmlns:a16="http://schemas.microsoft.com/office/drawing/2014/main" id="{6708EC24-C86E-4048-A969-477B3C5BF8A8}"/>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EB91B93C-A92E-423B-A3C2-A259FD573A5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4268726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619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7725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9227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88742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a:extLst>
              <a:ext uri="{FF2B5EF4-FFF2-40B4-BE49-F238E27FC236}">
                <a16:creationId xmlns:a16="http://schemas.microsoft.com/office/drawing/2014/main" id="{A1D277A9-2AB6-4A32-9C1F-9BBB92CCD3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a:solidFill>
                  <a:schemeClr val="tx1"/>
                </a:solidFill>
                <a:latin typeface="Verdana" panose="020B0604030504040204" pitchFamily="34" charset="0"/>
                <a:ea typeface="MS PGothic" panose="020B0600070205080204" pitchFamily="34" charset="-128"/>
              </a:defRPr>
            </a:lvl1pPr>
            <a:lvl2pPr marL="742950" indent="-285750" defTabSz="930275">
              <a:defRPr>
                <a:solidFill>
                  <a:schemeClr val="tx1"/>
                </a:solidFill>
                <a:latin typeface="Verdana" panose="020B0604030504040204" pitchFamily="34" charset="0"/>
                <a:ea typeface="MS PGothic" panose="020B0600070205080204" pitchFamily="34" charset="-128"/>
              </a:defRPr>
            </a:lvl2pPr>
            <a:lvl3pPr marL="1143000" indent="-228600" defTabSz="930275">
              <a:defRPr>
                <a:solidFill>
                  <a:schemeClr val="tx1"/>
                </a:solidFill>
                <a:latin typeface="Verdana" panose="020B0604030504040204" pitchFamily="34" charset="0"/>
                <a:ea typeface="MS PGothic" panose="020B0600070205080204" pitchFamily="34" charset="-128"/>
              </a:defRPr>
            </a:lvl3pPr>
            <a:lvl4pPr marL="1600200" indent="-228600" defTabSz="930275">
              <a:defRPr>
                <a:solidFill>
                  <a:schemeClr val="tx1"/>
                </a:solidFill>
                <a:latin typeface="Verdana" panose="020B0604030504040204" pitchFamily="34" charset="0"/>
                <a:ea typeface="MS PGothic" panose="020B0600070205080204" pitchFamily="34" charset="-128"/>
              </a:defRPr>
            </a:lvl4pPr>
            <a:lvl5pPr marL="2057400" indent="-228600" defTabSz="930275">
              <a:defRPr>
                <a:solidFill>
                  <a:schemeClr val="tx1"/>
                </a:solidFill>
                <a:latin typeface="Verdana" panose="020B0604030504040204" pitchFamily="34" charset="0"/>
                <a:ea typeface="MS PGothic" panose="020B0600070205080204" pitchFamily="34" charset="-128"/>
              </a:defRPr>
            </a:lvl5pPr>
            <a:lvl6pPr marL="25146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3027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E86AF8C-BABD-4627-8D38-DBDA3210958D}"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25602" name="Rectangle 2">
            <a:extLst>
              <a:ext uri="{FF2B5EF4-FFF2-40B4-BE49-F238E27FC236}">
                <a16:creationId xmlns:a16="http://schemas.microsoft.com/office/drawing/2014/main" id="{72151677-503C-4BC0-A664-B3594D64A935}"/>
              </a:ext>
            </a:extLst>
          </p:cNvPr>
          <p:cNvSpPr>
            <a:spLocks noGrp="1" noRot="1" noChangeAspect="1" noChangeArrowheads="1" noTextEdit="1"/>
          </p:cNvSpPr>
          <p:nvPr>
            <p:ph type="sldImg"/>
          </p:nvPr>
        </p:nvSpPr>
        <p:spPr>
          <a:ln/>
        </p:spPr>
      </p:sp>
      <p:sp>
        <p:nvSpPr>
          <p:cNvPr id="25603" name="Rectangle 3">
            <a:extLst>
              <a:ext uri="{FF2B5EF4-FFF2-40B4-BE49-F238E27FC236}">
                <a16:creationId xmlns:a16="http://schemas.microsoft.com/office/drawing/2014/main" id="{6D0D79BE-5053-4396-8069-6945B6DEC1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126589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E1794-3613-488B-AB84-9E99B5796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138580-E636-498C-A719-DDFA052204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A719D8-9B18-4AA4-8F14-A91547D46491}"/>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CB5FF437-6883-416F-A70E-1C00297C4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DE1AC-9B53-4B65-8E45-4AD604EA4949}"/>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1385516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5ACF-1278-4849-8BBC-C4A9EE3D03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0E68CF-4D25-4D21-8744-7548434AC3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219ED-09FE-4FB6-B40B-6C2D360046AB}"/>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00FE2F1F-3E63-4C1F-814C-DD0906A876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B69B5-6FA7-4222-981B-4E78771C9665}"/>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1297043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ED93C7-8D52-44B2-A701-AEA73CFF81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D04F1-DEFC-48EB-92D0-27D53CF7BB4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D48BA-8956-4DC2-90C6-742F549DB3A3}"/>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09781DDA-DBC0-4275-B7FC-296086A279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606291-ADB0-4810-A3DD-A7361491C663}"/>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4183077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1545-684F-4F22-97A8-11FB12E798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AB39E-E094-43E0-A662-68654B5AB7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F9447-7008-4209-AE10-88F50FB8B3EE}"/>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4E4D6500-F075-4E4C-ACBE-22DDE306BE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423751-1793-484C-A460-96540683593A}"/>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928363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49E9-4DC8-4FA0-9709-1FFA46A03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D5CCC5-DC00-4DF1-891F-748A278E7A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D7757-8577-4CA0-9599-9364AA16F46B}"/>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C8B26BF3-F140-4845-923A-5BDDD837E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346EE5-AA2F-4F64-92BD-9973A3A11E66}"/>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172662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D008-11F8-44DB-9974-2EB49CF30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FAF7FC-C74E-4149-919B-EFC1AA1DBC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593CE5-0FFE-42D9-8055-02904A4E6A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AF9833-63EC-4C8B-A7E8-3AB7EEDB1B3A}"/>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6" name="Footer Placeholder 5">
            <a:extLst>
              <a:ext uri="{FF2B5EF4-FFF2-40B4-BE49-F238E27FC236}">
                <a16:creationId xmlns:a16="http://schemas.microsoft.com/office/drawing/2014/main" id="{A9A20B85-DC2C-4666-BC77-9E79A2B0D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0B92B5-65B4-4E28-8310-D8D8901D9450}"/>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2756484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E249E-DECF-41FB-9E4C-159C7B52FF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06FC98-3C60-4EA5-A18F-59C247F4BD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9C30C6-635C-4F7D-8E2C-51F061EF54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ACCDCC-689D-4415-BBD8-B6FE28622C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C01BA-E3C8-463E-BC32-12F5C84FB1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4017E5-B062-41F6-B189-7179F831687E}"/>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8" name="Footer Placeholder 7">
            <a:extLst>
              <a:ext uri="{FF2B5EF4-FFF2-40B4-BE49-F238E27FC236}">
                <a16:creationId xmlns:a16="http://schemas.microsoft.com/office/drawing/2014/main" id="{A754C94E-9204-46A0-B1BE-4B81290CCD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8D7B3A-E467-4D3C-9D2A-C158D9C86541}"/>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868719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9C59-9CEA-487C-AD0C-036E6D4A43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E621CB-3151-4479-960A-F55FAEFA625E}"/>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4" name="Footer Placeholder 3">
            <a:extLst>
              <a:ext uri="{FF2B5EF4-FFF2-40B4-BE49-F238E27FC236}">
                <a16:creationId xmlns:a16="http://schemas.microsoft.com/office/drawing/2014/main" id="{7FCD4393-5F32-49B4-BC68-E8B3577E39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28E7B8-5D8E-403D-81A3-75D9C529B1B8}"/>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4244239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0AD0E-F89E-4E87-BC67-E49FCB173BD8}"/>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3" name="Footer Placeholder 2">
            <a:extLst>
              <a:ext uri="{FF2B5EF4-FFF2-40B4-BE49-F238E27FC236}">
                <a16:creationId xmlns:a16="http://schemas.microsoft.com/office/drawing/2014/main" id="{17188A53-DD90-49C4-ADFC-24A78C969C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4B3C6-214A-4750-BAAF-6C3A908E3D91}"/>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3670036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7D2-0241-4653-BA62-EC92F57739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D1E32C-5663-4848-A1AE-69DF13BD99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C942D5-DFFD-4808-A0B4-26C346CEA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913F50-981C-479D-9484-5DEACA107970}"/>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6" name="Footer Placeholder 5">
            <a:extLst>
              <a:ext uri="{FF2B5EF4-FFF2-40B4-BE49-F238E27FC236}">
                <a16:creationId xmlns:a16="http://schemas.microsoft.com/office/drawing/2014/main" id="{EACBCBE0-FA05-4D21-93DA-96BFA4537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084061-8C03-4457-8231-774223BFC8AA}"/>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3037593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153D-A1E1-44C4-B9A7-7290E6371C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FC5D9D-7179-4A7B-8418-2BE67C4EF5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8EA806E-DF09-4ABE-AE90-8AA5368901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21CE8-A9F1-4D92-84C0-358AE8FD5FE0}"/>
              </a:ext>
            </a:extLst>
          </p:cNvPr>
          <p:cNvSpPr>
            <a:spLocks noGrp="1"/>
          </p:cNvSpPr>
          <p:nvPr>
            <p:ph type="dt" sz="half" idx="10"/>
          </p:nvPr>
        </p:nvSpPr>
        <p:spPr/>
        <p:txBody>
          <a:bodyPr/>
          <a:lstStyle/>
          <a:p>
            <a:fld id="{85685C23-66E9-4DAC-8698-1444068B72D5}" type="datetimeFigureOut">
              <a:rPr lang="en-US" smtClean="0"/>
              <a:t>1/4/2022</a:t>
            </a:fld>
            <a:endParaRPr lang="en-US"/>
          </a:p>
        </p:txBody>
      </p:sp>
      <p:sp>
        <p:nvSpPr>
          <p:cNvPr id="6" name="Footer Placeholder 5">
            <a:extLst>
              <a:ext uri="{FF2B5EF4-FFF2-40B4-BE49-F238E27FC236}">
                <a16:creationId xmlns:a16="http://schemas.microsoft.com/office/drawing/2014/main" id="{E04BEA7B-6C4E-4506-9997-A0A4226F38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C4791E-6192-4A1C-9744-406CF713C7C9}"/>
              </a:ext>
            </a:extLst>
          </p:cNvPr>
          <p:cNvSpPr>
            <a:spLocks noGrp="1"/>
          </p:cNvSpPr>
          <p:nvPr>
            <p:ph type="sldNum" sz="quarter" idx="12"/>
          </p:nvPr>
        </p:nvSpPr>
        <p:spPr/>
        <p:txBody>
          <a:bodyPr/>
          <a:lstStyle/>
          <a:p>
            <a:fld id="{FC703123-3B79-49B4-AF9E-BD166175D827}" type="slidenum">
              <a:rPr lang="en-US" smtClean="0"/>
              <a:t>‹#›</a:t>
            </a:fld>
            <a:endParaRPr lang="en-US"/>
          </a:p>
        </p:txBody>
      </p:sp>
    </p:spTree>
    <p:extLst>
      <p:ext uri="{BB962C8B-B14F-4D97-AF65-F5344CB8AC3E}">
        <p14:creationId xmlns:p14="http://schemas.microsoft.com/office/powerpoint/2010/main" val="4010500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1C19F7-CCA4-4A89-9F64-BC238F157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FC2145-7D94-4066-B6D2-5346E2523D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9DD06-A8E8-4EC6-ADDB-C7FE3AE937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685C23-66E9-4DAC-8698-1444068B72D5}" type="datetimeFigureOut">
              <a:rPr lang="en-US" smtClean="0"/>
              <a:t>1/4/2022</a:t>
            </a:fld>
            <a:endParaRPr lang="en-US"/>
          </a:p>
        </p:txBody>
      </p:sp>
      <p:sp>
        <p:nvSpPr>
          <p:cNvPr id="5" name="Footer Placeholder 4">
            <a:extLst>
              <a:ext uri="{FF2B5EF4-FFF2-40B4-BE49-F238E27FC236}">
                <a16:creationId xmlns:a16="http://schemas.microsoft.com/office/drawing/2014/main" id="{C9C27C82-FC1F-4383-867F-7442ED9E83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CB21BC-C39E-4D09-8A46-0F97A07FC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703123-3B79-49B4-AF9E-BD166175D827}" type="slidenum">
              <a:rPr lang="en-US" smtClean="0"/>
              <a:t>‹#›</a:t>
            </a:fld>
            <a:endParaRPr lang="en-US"/>
          </a:p>
        </p:txBody>
      </p:sp>
    </p:spTree>
    <p:extLst>
      <p:ext uri="{BB962C8B-B14F-4D97-AF65-F5344CB8AC3E}">
        <p14:creationId xmlns:p14="http://schemas.microsoft.com/office/powerpoint/2010/main" val="34817129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hyperlink" Target="https://datacadamia.com/io/drive/disk"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0.emf"/></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4000" dirty="0">
                <a:solidFill>
                  <a:schemeClr val="accent1"/>
                </a:solidFill>
                <a:latin typeface="Arial" panose="020B0604020202020204" pitchFamily="34" charset="0"/>
                <a:cs typeface="Arial" panose="020B0604020202020204" pitchFamily="34" charset="0"/>
              </a:rPr>
              <a:t>File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latin typeface="Helvetica" panose="020B0604020202020204" pitchFamily="34" charset="0"/>
                <a:cs typeface="Helvetica" panose="020B0604020202020204" pitchFamily="34" charset="0"/>
              </a:rPr>
              <a:t>Secondary storage devices </a:t>
            </a:r>
          </a:p>
          <a:p>
            <a:pPr lvl="1"/>
            <a:r>
              <a:rPr lang="en-US" altLang="en-US" sz="2000" dirty="0">
                <a:latin typeface="Helvetica" panose="020B0604020202020204" pitchFamily="34" charset="0"/>
                <a:cs typeface="Helvetica" panose="020B0604020202020204" pitchFamily="34" charset="0"/>
              </a:rPr>
              <a:t>Types of storage devices</a:t>
            </a:r>
          </a:p>
          <a:p>
            <a:pPr lvl="1"/>
            <a:r>
              <a:rPr lang="en-US" altLang="en-US" sz="2000" dirty="0">
                <a:latin typeface="Helvetica" panose="020B0604020202020204" pitchFamily="34" charset="0"/>
                <a:cs typeface="Helvetica" panose="020B0604020202020204" pitchFamily="34" charset="0"/>
              </a:rPr>
              <a:t>Disk structure</a:t>
            </a:r>
          </a:p>
          <a:p>
            <a:pPr lvl="1"/>
            <a:r>
              <a:rPr lang="en-US" altLang="en-US" sz="2000" dirty="0">
                <a:latin typeface="Helvetica" panose="020B0604020202020204" pitchFamily="34" charset="0"/>
                <a:cs typeface="Helvetica" panose="020B0604020202020204" pitchFamily="34" charset="0"/>
              </a:rPr>
              <a:t>Address mapping</a:t>
            </a:r>
          </a:p>
          <a:p>
            <a:pPr lvl="1"/>
            <a:r>
              <a:rPr lang="en-US" altLang="en-US" sz="2000" dirty="0">
                <a:latin typeface="Helvetica" panose="020B0604020202020204" pitchFamily="34" charset="0"/>
                <a:cs typeface="Helvetica" panose="020B0604020202020204" pitchFamily="34" charset="0"/>
              </a:rPr>
              <a:t>Disk formatting</a:t>
            </a:r>
          </a:p>
          <a:p>
            <a:pPr lvl="1"/>
            <a:r>
              <a:rPr lang="en-US" altLang="en-US" sz="2000" dirty="0">
                <a:latin typeface="Helvetica" panose="020B0604020202020204" pitchFamily="34" charset="0"/>
                <a:cs typeface="Helvetica" panose="020B0604020202020204" pitchFamily="34" charset="0"/>
              </a:rPr>
              <a:t>Boot time</a:t>
            </a:r>
          </a:p>
          <a:p>
            <a:r>
              <a:rPr lang="en-US" altLang="en-US" sz="2400" dirty="0">
                <a:latin typeface="Helvetica" panose="020B0604020202020204" pitchFamily="34" charset="0"/>
                <a:cs typeface="Helvetica" panose="020B0604020202020204" pitchFamily="34" charset="0"/>
              </a:rPr>
              <a:t>Files</a:t>
            </a:r>
          </a:p>
          <a:p>
            <a:r>
              <a:rPr lang="en-US" altLang="en-US" sz="2400" dirty="0">
                <a:latin typeface="Helvetica" panose="020B0604020202020204" pitchFamily="34" charset="0"/>
                <a:cs typeface="Helvetica" panose="020B0604020202020204" pitchFamily="34" charset="0"/>
              </a:rPr>
              <a:t>Directories</a:t>
            </a:r>
          </a:p>
          <a:p>
            <a:r>
              <a:rPr lang="en-US" altLang="en-US" sz="2400" dirty="0">
                <a:latin typeface="Helvetica" panose="020B0604020202020204" pitchFamily="34" charset="0"/>
                <a:cs typeface="Helvetica" panose="020B0604020202020204" pitchFamily="34" charset="0"/>
              </a:rPr>
              <a:t>File system implementation</a:t>
            </a:r>
          </a:p>
          <a:p>
            <a:r>
              <a:rPr lang="en-US" altLang="en-US" sz="2400" dirty="0">
                <a:latin typeface="Helvetica" panose="020B0604020202020204" pitchFamily="34" charset="0"/>
                <a:cs typeface="Helvetica" panose="020B0604020202020204" pitchFamily="34" charset="0"/>
              </a:rPr>
              <a:t>File system example: MS-DOS</a:t>
            </a:r>
          </a:p>
        </p:txBody>
      </p:sp>
    </p:spTree>
    <p:extLst>
      <p:ext uri="{BB962C8B-B14F-4D97-AF65-F5344CB8AC3E}">
        <p14:creationId xmlns:p14="http://schemas.microsoft.com/office/powerpoint/2010/main" val="3300496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5348F083-E43D-46B3-876F-CBA18F86339E}"/>
              </a:ext>
            </a:extLst>
          </p:cNvPr>
          <p:cNvSpPr>
            <a:spLocks noGrp="1" noChangeArrowheads="1"/>
          </p:cNvSpPr>
          <p:nvPr>
            <p:ph type="title"/>
          </p:nvPr>
        </p:nvSpPr>
        <p:spPr>
          <a:xfrm>
            <a:off x="2929242" y="331416"/>
            <a:ext cx="7135075" cy="576262"/>
          </a:xfrm>
        </p:spPr>
        <p:txBody>
          <a:bodyPr>
            <a:noAutofit/>
          </a:bodyPr>
          <a:lstStyle/>
          <a:p>
            <a:r>
              <a:rPr lang="en-US" altLang="en-US" sz="3200" b="1" dirty="0">
                <a:solidFill>
                  <a:srgbClr val="0070C0"/>
                </a:solidFill>
                <a:latin typeface="Arial" panose="020B0604020202020204" pitchFamily="34" charset="0"/>
                <a:cs typeface="Arial" panose="020B0604020202020204" pitchFamily="34" charset="0"/>
              </a:rPr>
              <a:t>Nonvolatile memory </a:t>
            </a:r>
            <a:r>
              <a:rPr lang="en-US" altLang="en-US" sz="3200" dirty="0">
                <a:solidFill>
                  <a:srgbClr val="0070C0"/>
                </a:solidFill>
                <a:latin typeface="Arial" panose="020B0604020202020204" pitchFamily="34" charset="0"/>
                <a:cs typeface="Arial" panose="020B0604020202020204" pitchFamily="34" charset="0"/>
              </a:rPr>
              <a:t>(</a:t>
            </a:r>
            <a:r>
              <a:rPr lang="en-US" altLang="en-US" sz="3200" b="1" dirty="0">
                <a:solidFill>
                  <a:srgbClr val="0070C0"/>
                </a:solidFill>
                <a:latin typeface="Arial" panose="020B0604020202020204" pitchFamily="34" charset="0"/>
                <a:cs typeface="Arial" panose="020B0604020202020204" pitchFamily="34" charset="0"/>
              </a:rPr>
              <a:t>NVM</a:t>
            </a:r>
            <a:r>
              <a:rPr lang="en-US" altLang="en-US" sz="3200" dirty="0">
                <a:solidFill>
                  <a:srgbClr val="0070C0"/>
                </a:solidFill>
                <a:latin typeface="Arial" panose="020B0604020202020204" pitchFamily="34" charset="0"/>
                <a:cs typeface="Arial" panose="020B0604020202020204" pitchFamily="34" charset="0"/>
              </a:rPr>
              <a:t>)</a:t>
            </a:r>
            <a:r>
              <a:rPr lang="en-US" altLang="en-US" sz="3200" b="1" dirty="0">
                <a:solidFill>
                  <a:srgbClr val="0070C0"/>
                </a:solidFill>
                <a:latin typeface="Arial" panose="020B0604020202020204" pitchFamily="34" charset="0"/>
                <a:cs typeface="Arial" panose="020B0604020202020204" pitchFamily="34" charset="0"/>
              </a:rPr>
              <a:t> devices</a:t>
            </a:r>
          </a:p>
        </p:txBody>
      </p:sp>
      <p:sp>
        <p:nvSpPr>
          <p:cNvPr id="18434" name="Content Placeholder 2">
            <a:extLst>
              <a:ext uri="{FF2B5EF4-FFF2-40B4-BE49-F238E27FC236}">
                <a16:creationId xmlns:a16="http://schemas.microsoft.com/office/drawing/2014/main" id="{5F78CCBB-727E-4B4F-A84F-5887808E8305}"/>
              </a:ext>
            </a:extLst>
          </p:cNvPr>
          <p:cNvSpPr>
            <a:spLocks noGrp="1" noChangeArrowheads="1"/>
          </p:cNvSpPr>
          <p:nvPr>
            <p:ph idx="1"/>
          </p:nvPr>
        </p:nvSpPr>
        <p:spPr>
          <a:xfrm>
            <a:off x="1107299" y="1595971"/>
            <a:ext cx="4836301" cy="4354351"/>
          </a:xfrm>
        </p:spPr>
        <p:txBody>
          <a:bodyPr>
            <a:normAutofit lnSpcReduction="10000"/>
          </a:bodyPr>
          <a:lstStyle/>
          <a:p>
            <a:r>
              <a:rPr lang="en-US" altLang="en-US" sz="2000" dirty="0">
                <a:latin typeface="Helvetica" panose="020B0604020202020204" pitchFamily="34" charset="0"/>
                <a:cs typeface="Helvetica" panose="020B0604020202020204" pitchFamily="34" charset="0"/>
              </a:rPr>
              <a:t>If disk-drive like, then called </a:t>
            </a:r>
            <a:r>
              <a:rPr lang="en-US" altLang="en-US" sz="2000" b="1" dirty="0">
                <a:solidFill>
                  <a:srgbClr val="006699"/>
                </a:solidFill>
                <a:latin typeface="Helvetica" panose="020B0604020202020204" pitchFamily="34" charset="0"/>
                <a:cs typeface="Helvetica" panose="020B0604020202020204" pitchFamily="34" charset="0"/>
              </a:rPr>
              <a:t>solid-state</a:t>
            </a:r>
            <a:r>
              <a:rPr lang="en-US" altLang="en-US" sz="2000" b="1" dirty="0">
                <a:solidFill>
                  <a:srgbClr val="3366FF"/>
                </a:solidFill>
                <a:latin typeface="Helvetica" panose="020B0604020202020204" pitchFamily="34" charset="0"/>
                <a:cs typeface="Helvetica" panose="020B0604020202020204" pitchFamily="34" charset="0"/>
              </a:rPr>
              <a:t> </a:t>
            </a:r>
            <a:r>
              <a:rPr lang="en-US" altLang="en-US" sz="2000" b="1" dirty="0">
                <a:solidFill>
                  <a:srgbClr val="006699"/>
                </a:solidFill>
                <a:latin typeface="Helvetica" panose="020B0604020202020204" pitchFamily="34" charset="0"/>
                <a:cs typeface="Helvetica" panose="020B0604020202020204" pitchFamily="34" charset="0"/>
              </a:rPr>
              <a:t>disks</a:t>
            </a:r>
            <a:r>
              <a:rPr lang="en-US" altLang="en-US" sz="2000" b="1" dirty="0">
                <a:solidFill>
                  <a:srgbClr val="3366FF"/>
                </a:solidFill>
                <a:latin typeface="Helvetica" panose="020B0604020202020204" pitchFamily="34" charset="0"/>
                <a:cs typeface="Helvetica" panose="020B0604020202020204" pitchFamily="34" charset="0"/>
              </a:rPr>
              <a:t> </a:t>
            </a:r>
            <a:r>
              <a:rPr lang="en-US" altLang="en-US" sz="2000" dirty="0">
                <a:latin typeface="Helvetica" panose="020B0604020202020204" pitchFamily="34" charset="0"/>
                <a:cs typeface="Helvetica" panose="020B0604020202020204" pitchFamily="34" charset="0"/>
              </a:rPr>
              <a:t>(</a:t>
            </a:r>
            <a:r>
              <a:rPr lang="en-US" altLang="en-US" sz="2000" b="1" dirty="0">
                <a:solidFill>
                  <a:srgbClr val="006699"/>
                </a:solidFill>
                <a:latin typeface="Helvetica" panose="020B0604020202020204" pitchFamily="34" charset="0"/>
                <a:cs typeface="Helvetica" panose="020B0604020202020204" pitchFamily="34" charset="0"/>
              </a:rPr>
              <a:t>SSDs</a:t>
            </a:r>
            <a:r>
              <a:rPr lang="en-US" altLang="en-US" sz="2000" dirty="0">
                <a:latin typeface="Helvetica" panose="020B0604020202020204" pitchFamily="34" charset="0"/>
                <a:cs typeface="Helvetica" panose="020B0604020202020204" pitchFamily="34" charset="0"/>
              </a:rPr>
              <a:t>)</a:t>
            </a:r>
          </a:p>
          <a:p>
            <a:r>
              <a:rPr lang="en-US" altLang="en-US" sz="2000" dirty="0">
                <a:latin typeface="Helvetica" panose="020B0604020202020204" pitchFamily="34" charset="0"/>
                <a:cs typeface="Helvetica" panose="020B0604020202020204" pitchFamily="34" charset="0"/>
              </a:rPr>
              <a:t>Other forms include </a:t>
            </a:r>
            <a:r>
              <a:rPr lang="en-US" altLang="en-US" sz="2000" b="1" dirty="0">
                <a:solidFill>
                  <a:srgbClr val="006699"/>
                </a:solidFill>
                <a:latin typeface="Helvetica" panose="020B0604020202020204" pitchFamily="34" charset="0"/>
                <a:cs typeface="Helvetica" panose="020B0604020202020204" pitchFamily="34" charset="0"/>
              </a:rPr>
              <a:t>USB</a:t>
            </a:r>
            <a:r>
              <a:rPr lang="en-US" altLang="en-US" sz="2000" b="1" dirty="0">
                <a:solidFill>
                  <a:srgbClr val="3366FF"/>
                </a:solidFill>
                <a:latin typeface="Helvetica" panose="020B0604020202020204" pitchFamily="34" charset="0"/>
                <a:cs typeface="Helvetica" panose="020B0604020202020204" pitchFamily="34" charset="0"/>
              </a:rPr>
              <a:t> </a:t>
            </a:r>
            <a:r>
              <a:rPr lang="en-US" altLang="en-US" sz="2000" b="1" dirty="0">
                <a:solidFill>
                  <a:srgbClr val="006699"/>
                </a:solidFill>
                <a:latin typeface="Helvetica" panose="020B0604020202020204" pitchFamily="34" charset="0"/>
                <a:cs typeface="Helvetica" panose="020B0604020202020204" pitchFamily="34" charset="0"/>
              </a:rPr>
              <a:t>drives</a:t>
            </a:r>
            <a:endParaRPr lang="en-US" altLang="en-US" sz="2000" dirty="0">
              <a:latin typeface="Helvetica" panose="020B0604020202020204" pitchFamily="34" charset="0"/>
              <a:cs typeface="Helvetica" panose="020B0604020202020204" pitchFamily="34" charset="0"/>
            </a:endParaRPr>
          </a:p>
          <a:p>
            <a:r>
              <a:rPr lang="en-US" altLang="en-US" sz="2000" dirty="0">
                <a:latin typeface="Helvetica" panose="020B0604020202020204" pitchFamily="34" charset="0"/>
                <a:cs typeface="Helvetica" panose="020B0604020202020204" pitchFamily="34" charset="0"/>
              </a:rPr>
              <a:t>Can be more reliable than HDDs</a:t>
            </a:r>
          </a:p>
          <a:p>
            <a:r>
              <a:rPr lang="en-US" altLang="en-US" sz="2000" dirty="0">
                <a:latin typeface="Helvetica" panose="020B0604020202020204" pitchFamily="34" charset="0"/>
                <a:cs typeface="Helvetica" panose="020B0604020202020204" pitchFamily="34" charset="0"/>
              </a:rPr>
              <a:t>More expensive per MB</a:t>
            </a:r>
          </a:p>
          <a:p>
            <a:r>
              <a:rPr lang="en-US" altLang="en-US" sz="2000" dirty="0">
                <a:latin typeface="Helvetica" panose="020B0604020202020204" pitchFamily="34" charset="0"/>
                <a:cs typeface="Helvetica" panose="020B0604020202020204" pitchFamily="34" charset="0"/>
              </a:rPr>
              <a:t>Maybe have shorter life span – need careful management</a:t>
            </a:r>
          </a:p>
          <a:p>
            <a:r>
              <a:rPr lang="en-US" altLang="en-US" sz="2000" dirty="0">
                <a:latin typeface="Helvetica" panose="020B0604020202020204" pitchFamily="34" charset="0"/>
                <a:cs typeface="Helvetica" panose="020B0604020202020204" pitchFamily="34" charset="0"/>
              </a:rPr>
              <a:t>Less capacity</a:t>
            </a:r>
          </a:p>
          <a:p>
            <a:r>
              <a:rPr lang="en-US" altLang="en-US" sz="2000" dirty="0">
                <a:latin typeface="Helvetica" panose="020B0604020202020204" pitchFamily="34" charset="0"/>
                <a:cs typeface="Helvetica" panose="020B0604020202020204" pitchFamily="34" charset="0"/>
              </a:rPr>
              <a:t>But much faster</a:t>
            </a:r>
          </a:p>
          <a:p>
            <a:r>
              <a:rPr lang="en-US" altLang="en-US" sz="2000" dirty="0">
                <a:latin typeface="Helvetica" panose="020B0604020202020204" pitchFamily="34" charset="0"/>
                <a:cs typeface="Helvetica" panose="020B0604020202020204" pitchFamily="34" charset="0"/>
              </a:rPr>
              <a:t>Busses can be too slow -&gt; connect directly to PCI for example</a:t>
            </a:r>
          </a:p>
          <a:p>
            <a:r>
              <a:rPr lang="en-US" altLang="en-US" sz="2000" dirty="0">
                <a:latin typeface="Helvetica" panose="020B0604020202020204" pitchFamily="34" charset="0"/>
                <a:cs typeface="Helvetica" panose="020B0604020202020204" pitchFamily="34" charset="0"/>
              </a:rPr>
              <a:t>No moving parts, so no seek time or rotational latency</a:t>
            </a:r>
          </a:p>
        </p:txBody>
      </p:sp>
      <p:pic>
        <p:nvPicPr>
          <p:cNvPr id="4" name="Picture 6">
            <a:extLst>
              <a:ext uri="{FF2B5EF4-FFF2-40B4-BE49-F238E27FC236}">
                <a16:creationId xmlns:a16="http://schemas.microsoft.com/office/drawing/2014/main" id="{B1F8C24C-CED9-42D7-8D9A-58A35A1C5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6780" y="1988540"/>
            <a:ext cx="4331300" cy="264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0773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a:extLst>
              <a:ext uri="{FF2B5EF4-FFF2-40B4-BE49-F238E27FC236}">
                <a16:creationId xmlns:a16="http://schemas.microsoft.com/office/drawing/2014/main" id="{F5A4F32E-90C5-4DD8-9684-B69FE1A48904}"/>
              </a:ext>
            </a:extLst>
          </p:cNvPr>
          <p:cNvSpPr>
            <a:spLocks noGrp="1" noChangeArrowheads="1"/>
          </p:cNvSpPr>
          <p:nvPr>
            <p:ph type="title"/>
          </p:nvPr>
        </p:nvSpPr>
        <p:spPr>
          <a:xfrm>
            <a:off x="3050091" y="204443"/>
            <a:ext cx="6281286" cy="576262"/>
          </a:xfrm>
        </p:spPr>
        <p:txBody>
          <a:bodyPr>
            <a:normAutofit/>
          </a:bodyPr>
          <a:lstStyle/>
          <a:p>
            <a:r>
              <a:rPr lang="en-US" altLang="en-US" sz="3200" b="1" dirty="0">
                <a:solidFill>
                  <a:srgbClr val="0070C0"/>
                </a:solidFill>
                <a:latin typeface="Arial" panose="020B0604020202020204" pitchFamily="34" charset="0"/>
                <a:cs typeface="Arial" panose="020B0604020202020204" pitchFamily="34" charset="0"/>
              </a:rPr>
              <a:t>Nonvolatile Memory Devices</a:t>
            </a:r>
          </a:p>
        </p:txBody>
      </p:sp>
      <p:sp>
        <p:nvSpPr>
          <p:cNvPr id="19458" name="Content Placeholder 2">
            <a:extLst>
              <a:ext uri="{FF2B5EF4-FFF2-40B4-BE49-F238E27FC236}">
                <a16:creationId xmlns:a16="http://schemas.microsoft.com/office/drawing/2014/main" id="{10904C47-85A5-4C60-85B5-0350BF308D30}"/>
              </a:ext>
            </a:extLst>
          </p:cNvPr>
          <p:cNvSpPr>
            <a:spLocks noGrp="1" noChangeArrowheads="1"/>
          </p:cNvSpPr>
          <p:nvPr>
            <p:ph idx="1"/>
          </p:nvPr>
        </p:nvSpPr>
        <p:spPr>
          <a:xfrm>
            <a:off x="853440" y="1111250"/>
            <a:ext cx="6007671" cy="5092700"/>
          </a:xfrm>
        </p:spPr>
        <p:txBody>
          <a:bodyPr>
            <a:normAutofit/>
          </a:bodyPr>
          <a:lstStyle/>
          <a:p>
            <a:pPr algn="l"/>
            <a:r>
              <a:rPr lang="en-US" sz="2000" b="0" i="0" u="none" strike="noStrike" baseline="0" dirty="0">
                <a:latin typeface="Helvetica" panose="020B0604020202020204" pitchFamily="34" charset="0"/>
                <a:cs typeface="Helvetica" panose="020B0604020202020204" pitchFamily="34" charset="0"/>
              </a:rPr>
              <a:t>Based on NAND semiconductors technology, have some characteristics that present their own storage and reliability challenges</a:t>
            </a:r>
            <a:endParaRPr lang="en-US" altLang="en-US" sz="2000" dirty="0">
              <a:latin typeface="Helvetica" panose="020B0604020202020204" pitchFamily="34" charset="0"/>
              <a:cs typeface="Helvetica" panose="020B0604020202020204" pitchFamily="34" charset="0"/>
            </a:endParaRPr>
          </a:p>
          <a:p>
            <a:r>
              <a:rPr lang="en-US" altLang="en-US" sz="2000" dirty="0">
                <a:latin typeface="Helvetica" panose="020B0604020202020204" pitchFamily="34" charset="0"/>
                <a:cs typeface="Helvetica" panose="020B0604020202020204" pitchFamily="34" charset="0"/>
              </a:rPr>
              <a:t>Read and written in “page” increments (think sector) but can’t overwrite in place</a:t>
            </a:r>
          </a:p>
          <a:p>
            <a:pPr lvl="1"/>
            <a:r>
              <a:rPr lang="en-US" altLang="en-US" sz="1800" dirty="0">
                <a:latin typeface="Helvetica" panose="020B0604020202020204" pitchFamily="34" charset="0"/>
                <a:cs typeface="Helvetica" panose="020B0604020202020204" pitchFamily="34" charset="0"/>
              </a:rPr>
              <a:t>Must first be erased, and erases can only be executed in ”block” increments</a:t>
            </a:r>
          </a:p>
          <a:p>
            <a:pPr lvl="1"/>
            <a:r>
              <a:rPr lang="en-US" altLang="en-US" sz="1800" dirty="0">
                <a:latin typeface="Helvetica" panose="020B0604020202020204" pitchFamily="34" charset="0"/>
                <a:cs typeface="Helvetica" panose="020B0604020202020204" pitchFamily="34" charset="0"/>
              </a:rPr>
              <a:t>Can only be erased a limited number of times before worn out – ~ 100,000</a:t>
            </a:r>
          </a:p>
          <a:p>
            <a:pPr lvl="1"/>
            <a:r>
              <a:rPr lang="en-US" altLang="en-US" sz="1800" dirty="0">
                <a:latin typeface="Helvetica" panose="020B0604020202020204" pitchFamily="34" charset="0"/>
                <a:cs typeface="Helvetica" panose="020B0604020202020204" pitchFamily="34" charset="0"/>
              </a:rPr>
              <a:t>Life span measured in </a:t>
            </a:r>
            <a:r>
              <a:rPr lang="en-US" altLang="en-US" sz="1800" b="1" dirty="0">
                <a:solidFill>
                  <a:srgbClr val="006699"/>
                </a:solidFill>
                <a:latin typeface="Helvetica" panose="020B0604020202020204" pitchFamily="34" charset="0"/>
                <a:cs typeface="Helvetica" panose="020B0604020202020204" pitchFamily="34" charset="0"/>
              </a:rPr>
              <a:t>drive</a:t>
            </a:r>
            <a:r>
              <a:rPr lang="en-US" altLang="en-US" sz="1800" b="1" dirty="0">
                <a:solidFill>
                  <a:srgbClr val="3366FF"/>
                </a:solidFill>
                <a:latin typeface="Helvetica" panose="020B0604020202020204" pitchFamily="34" charset="0"/>
                <a:cs typeface="Helvetica" panose="020B0604020202020204" pitchFamily="34" charset="0"/>
              </a:rPr>
              <a:t> </a:t>
            </a:r>
            <a:r>
              <a:rPr lang="en-US" altLang="en-US" sz="1800" b="1" dirty="0">
                <a:solidFill>
                  <a:srgbClr val="006699"/>
                </a:solidFill>
                <a:latin typeface="Helvetica" panose="020B0604020202020204" pitchFamily="34" charset="0"/>
                <a:cs typeface="Helvetica" panose="020B0604020202020204" pitchFamily="34" charset="0"/>
              </a:rPr>
              <a:t>writes</a:t>
            </a:r>
            <a:r>
              <a:rPr lang="en-US" altLang="en-US" sz="1800" b="1" dirty="0">
                <a:solidFill>
                  <a:srgbClr val="3366FF"/>
                </a:solidFill>
                <a:latin typeface="Helvetica" panose="020B0604020202020204" pitchFamily="34" charset="0"/>
                <a:cs typeface="Helvetica" panose="020B0604020202020204" pitchFamily="34" charset="0"/>
              </a:rPr>
              <a:t> </a:t>
            </a:r>
            <a:r>
              <a:rPr lang="en-US" altLang="en-US" sz="1800" b="1" dirty="0">
                <a:solidFill>
                  <a:srgbClr val="006699"/>
                </a:solidFill>
                <a:latin typeface="Helvetica" panose="020B0604020202020204" pitchFamily="34" charset="0"/>
                <a:cs typeface="Helvetica" panose="020B0604020202020204" pitchFamily="34" charset="0"/>
              </a:rPr>
              <a:t>per</a:t>
            </a:r>
            <a:r>
              <a:rPr lang="en-US" altLang="en-US" sz="1800" b="1" dirty="0">
                <a:solidFill>
                  <a:srgbClr val="3366FF"/>
                </a:solidFill>
                <a:latin typeface="Helvetica" panose="020B0604020202020204" pitchFamily="34" charset="0"/>
                <a:cs typeface="Helvetica" panose="020B0604020202020204" pitchFamily="34" charset="0"/>
              </a:rPr>
              <a:t> </a:t>
            </a:r>
            <a:r>
              <a:rPr lang="en-US" altLang="en-US" sz="1800" b="1" dirty="0">
                <a:solidFill>
                  <a:srgbClr val="006699"/>
                </a:solidFill>
                <a:latin typeface="Helvetica" panose="020B0604020202020204" pitchFamily="34" charset="0"/>
                <a:cs typeface="Helvetica" panose="020B0604020202020204" pitchFamily="34" charset="0"/>
              </a:rPr>
              <a:t>day</a:t>
            </a:r>
            <a:r>
              <a:rPr lang="en-US" altLang="en-US" sz="1800" dirty="0">
                <a:latin typeface="Helvetica" panose="020B0604020202020204" pitchFamily="34" charset="0"/>
                <a:cs typeface="Helvetica" panose="020B0604020202020204" pitchFamily="34" charset="0"/>
              </a:rPr>
              <a:t> (</a:t>
            </a:r>
            <a:r>
              <a:rPr lang="en-US" altLang="en-US" sz="1800" b="1" dirty="0">
                <a:solidFill>
                  <a:srgbClr val="006699"/>
                </a:solidFill>
                <a:latin typeface="Helvetica" panose="020B0604020202020204" pitchFamily="34" charset="0"/>
                <a:cs typeface="Helvetica" panose="020B0604020202020204" pitchFamily="34" charset="0"/>
              </a:rPr>
              <a:t>DWPD</a:t>
            </a:r>
            <a:r>
              <a:rPr lang="en-US" altLang="en-US" sz="1800" dirty="0">
                <a:latin typeface="Helvetica" panose="020B0604020202020204" pitchFamily="34" charset="0"/>
                <a:cs typeface="Helvetica" panose="020B0604020202020204" pitchFamily="34" charset="0"/>
              </a:rPr>
              <a:t>)</a:t>
            </a:r>
          </a:p>
          <a:p>
            <a:pPr lvl="2"/>
            <a:r>
              <a:rPr lang="en-US" altLang="en-US" sz="1600" dirty="0">
                <a:latin typeface="Helvetica" panose="020B0604020202020204" pitchFamily="34" charset="0"/>
                <a:cs typeface="Helvetica" panose="020B0604020202020204" pitchFamily="34" charset="0"/>
              </a:rPr>
              <a:t>A 1TB NAND drive with rating of 5DWPD is expected to have 5TB per day written within warrantee period without failing</a:t>
            </a:r>
          </a:p>
        </p:txBody>
      </p:sp>
      <p:pic>
        <p:nvPicPr>
          <p:cNvPr id="19459" name="Picture 6">
            <a:extLst>
              <a:ext uri="{FF2B5EF4-FFF2-40B4-BE49-F238E27FC236}">
                <a16:creationId xmlns:a16="http://schemas.microsoft.com/office/drawing/2014/main" id="{E2B9527C-5168-46B7-9A74-7BF10FB56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1111" y="1281785"/>
            <a:ext cx="4331300" cy="2646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6B7B81E1-C717-4138-BCFB-E41910AB30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969" y="4473575"/>
            <a:ext cx="3446462"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0AAA7862-8DE3-484A-88C8-2F98C8BF41B7}"/>
              </a:ext>
            </a:extLst>
          </p:cNvPr>
          <p:cNvSpPr txBox="1"/>
          <p:nvPr/>
        </p:nvSpPr>
        <p:spPr>
          <a:xfrm>
            <a:off x="808680" y="5184666"/>
            <a:ext cx="6097190" cy="707886"/>
          </a:xfrm>
          <a:prstGeom prst="rect">
            <a:avLst/>
          </a:prstGeom>
          <a:noFill/>
        </p:spPr>
        <p:txBody>
          <a:bodyPr wrap="square">
            <a:spAutoFit/>
          </a:bodyPr>
          <a:lstStyle/>
          <a:p>
            <a:pPr marL="285750" indent="-285750">
              <a:buFont typeface="Arial" panose="020B0604020202020204" pitchFamily="34" charset="0"/>
              <a:buChar char="•"/>
            </a:pPr>
            <a:r>
              <a:rPr lang="en-US" altLang="en-US" sz="2000" dirty="0">
                <a:latin typeface="Helvetica" panose="020B0604020202020204" pitchFamily="34" charset="0"/>
                <a:cs typeface="Helvetica" panose="020B0604020202020204" pitchFamily="34" charset="0"/>
              </a:rPr>
              <a:t>With no overwrite, pages end up with mix of valid and invalid data</a:t>
            </a:r>
          </a:p>
        </p:txBody>
      </p:sp>
      <p:sp>
        <p:nvSpPr>
          <p:cNvPr id="8" name="TextBox 5">
            <a:extLst>
              <a:ext uri="{FF2B5EF4-FFF2-40B4-BE49-F238E27FC236}">
                <a16:creationId xmlns:a16="http://schemas.microsoft.com/office/drawing/2014/main" id="{F39D84B2-1F32-47F5-96A2-B120C5B0E05B}"/>
              </a:ext>
            </a:extLst>
          </p:cNvPr>
          <p:cNvSpPr txBox="1">
            <a:spLocks noChangeArrowheads="1"/>
          </p:cNvSpPr>
          <p:nvPr/>
        </p:nvSpPr>
        <p:spPr bwMode="auto">
          <a:xfrm>
            <a:off x="6861111" y="6209848"/>
            <a:ext cx="61595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dirty="0"/>
              <a:t>NAND block with valid and invalid pages</a:t>
            </a:r>
          </a:p>
        </p:txBody>
      </p:sp>
    </p:spTree>
    <p:extLst>
      <p:ext uri="{BB962C8B-B14F-4D97-AF65-F5344CB8AC3E}">
        <p14:creationId xmlns:p14="http://schemas.microsoft.com/office/powerpoint/2010/main" val="2629925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1117-A878-41E8-B117-638FCF7FB763}"/>
              </a:ext>
            </a:extLst>
          </p:cNvPr>
          <p:cNvSpPr>
            <a:spLocks noGrp="1"/>
          </p:cNvSpPr>
          <p:nvPr>
            <p:ph type="title"/>
          </p:nvPr>
        </p:nvSpPr>
        <p:spPr>
          <a:xfrm>
            <a:off x="2435902" y="218415"/>
            <a:ext cx="8290809" cy="639216"/>
          </a:xfrm>
        </p:spPr>
        <p:txBody>
          <a:bodyPr>
            <a:normAutofit/>
          </a:bodyPr>
          <a:lstStyle/>
          <a:p>
            <a:r>
              <a:rPr lang="en-US" sz="3200" b="1" dirty="0">
                <a:solidFill>
                  <a:srgbClr val="0070C0"/>
                </a:solidFill>
                <a:latin typeface="Arial" panose="020B0604020202020204" pitchFamily="34" charset="0"/>
                <a:cs typeface="Arial" panose="020B0604020202020204" pitchFamily="34" charset="0"/>
              </a:rPr>
              <a:t>Some “Current” (large) 3.5in SSDs</a:t>
            </a:r>
          </a:p>
        </p:txBody>
      </p:sp>
      <p:sp>
        <p:nvSpPr>
          <p:cNvPr id="3" name="Content Placeholder 2">
            <a:extLst>
              <a:ext uri="{FF2B5EF4-FFF2-40B4-BE49-F238E27FC236}">
                <a16:creationId xmlns:a16="http://schemas.microsoft.com/office/drawing/2014/main" id="{6FDCFD03-0792-4128-93C8-0351946888D1}"/>
              </a:ext>
            </a:extLst>
          </p:cNvPr>
          <p:cNvSpPr>
            <a:spLocks noGrp="1"/>
          </p:cNvSpPr>
          <p:nvPr>
            <p:ph idx="1"/>
          </p:nvPr>
        </p:nvSpPr>
        <p:spPr>
          <a:xfrm>
            <a:off x="1621088" y="1180078"/>
            <a:ext cx="8153400" cy="5459507"/>
          </a:xfrm>
        </p:spPr>
        <p:txBody>
          <a:bodyPr>
            <a:normAutofit/>
          </a:bodyPr>
          <a:lstStyle/>
          <a:p>
            <a:r>
              <a:rPr lang="en-US" dirty="0"/>
              <a:t>Seagate </a:t>
            </a:r>
            <a:r>
              <a:rPr lang="en-US" dirty="0" err="1"/>
              <a:t>Exos</a:t>
            </a:r>
            <a:r>
              <a:rPr lang="en-US" dirty="0"/>
              <a:t> SSD: 15.36TB (2017)</a:t>
            </a:r>
          </a:p>
          <a:p>
            <a:pPr lvl="1"/>
            <a:r>
              <a:rPr lang="en-US" dirty="0"/>
              <a:t>Seq reads 860MB/s</a:t>
            </a:r>
          </a:p>
          <a:p>
            <a:pPr lvl="1"/>
            <a:r>
              <a:rPr lang="en-US" dirty="0" err="1"/>
              <a:t>Seq</a:t>
            </a:r>
            <a:r>
              <a:rPr lang="en-US" dirty="0"/>
              <a:t> writes 920MB/s</a:t>
            </a:r>
          </a:p>
          <a:p>
            <a:pPr lvl="1"/>
            <a:r>
              <a:rPr lang="en-US" dirty="0"/>
              <a:t>Price (Amazon): $5495 ($0.36/GB)</a:t>
            </a:r>
          </a:p>
          <a:p>
            <a:pPr lvl="1"/>
            <a:endParaRPr lang="en-US" dirty="0"/>
          </a:p>
          <a:p>
            <a:r>
              <a:rPr lang="en-US" dirty="0"/>
              <a:t>Nimbus SSD: 100TB (2019) </a:t>
            </a:r>
          </a:p>
          <a:p>
            <a:pPr lvl="1"/>
            <a:r>
              <a:rPr lang="en-US" dirty="0"/>
              <a:t>Seq reads/writes: 500MB/s</a:t>
            </a:r>
          </a:p>
          <a:p>
            <a:pPr lvl="1"/>
            <a:r>
              <a:rPr lang="en-US" dirty="0"/>
              <a:t>Random Read Ops (IOPS): 100K</a:t>
            </a:r>
          </a:p>
          <a:p>
            <a:pPr lvl="1"/>
            <a:r>
              <a:rPr lang="en-US" i="1" dirty="0"/>
              <a:t>Unlimited writes for 5 years!</a:t>
            </a:r>
          </a:p>
          <a:p>
            <a:pPr lvl="1"/>
            <a:r>
              <a:rPr lang="en-US" dirty="0"/>
              <a:t>Price: ~ $40K? ($0.4/GB)</a:t>
            </a:r>
          </a:p>
          <a:p>
            <a:pPr lvl="2"/>
            <a:r>
              <a:rPr lang="en-US" dirty="0"/>
              <a:t>However, 50TB drive costs $12500 ($0.25/GB)</a:t>
            </a:r>
          </a:p>
        </p:txBody>
      </p:sp>
      <p:pic>
        <p:nvPicPr>
          <p:cNvPr id="7" name="Picture 6">
            <a:extLst>
              <a:ext uri="{FF2B5EF4-FFF2-40B4-BE49-F238E27FC236}">
                <a16:creationId xmlns:a16="http://schemas.microsoft.com/office/drawing/2014/main" id="{4DD5A741-1D30-4B64-9054-15FE145936C5}"/>
              </a:ext>
            </a:extLst>
          </p:cNvPr>
          <p:cNvPicPr>
            <a:picLocks noChangeAspect="1"/>
          </p:cNvPicPr>
          <p:nvPr/>
        </p:nvPicPr>
        <p:blipFill rotWithShape="1">
          <a:blip r:embed="rId3"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179904" y="3482310"/>
            <a:ext cx="2133600" cy="3245934"/>
          </a:xfrm>
          <a:prstGeom prst="rect">
            <a:avLst/>
          </a:prstGeom>
        </p:spPr>
      </p:pic>
      <p:pic>
        <p:nvPicPr>
          <p:cNvPr id="8" name="Picture 7">
            <a:extLst>
              <a:ext uri="{FF2B5EF4-FFF2-40B4-BE49-F238E27FC236}">
                <a16:creationId xmlns:a16="http://schemas.microsoft.com/office/drawing/2014/main" id="{C2DF3114-BB7B-4B47-AD9A-9B9B870A6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704" y="733192"/>
            <a:ext cx="2848208" cy="2848208"/>
          </a:xfrm>
          <a:prstGeom prst="rect">
            <a:avLst/>
          </a:prstGeom>
        </p:spPr>
      </p:pic>
    </p:spTree>
    <p:extLst>
      <p:ext uri="{BB962C8B-B14F-4D97-AF65-F5344CB8AC3E}">
        <p14:creationId xmlns:p14="http://schemas.microsoft.com/office/powerpoint/2010/main" val="19559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53C2828-4027-497E-891D-C50ACEA632C9}"/>
              </a:ext>
            </a:extLst>
          </p:cNvPr>
          <p:cNvSpPr>
            <a:spLocks noGrp="1"/>
          </p:cNvSpPr>
          <p:nvPr>
            <p:ph type="title"/>
          </p:nvPr>
        </p:nvSpPr>
        <p:spPr>
          <a:xfrm>
            <a:off x="3326567" y="243955"/>
            <a:ext cx="6334593" cy="594245"/>
          </a:xfrm>
        </p:spPr>
        <p:txBody>
          <a:bodyPr>
            <a:normAutofit/>
          </a:bodyPr>
          <a:lstStyle/>
          <a:p>
            <a:r>
              <a:rPr lang="en-US" sz="3200" b="1" dirty="0">
                <a:solidFill>
                  <a:srgbClr val="0070C0"/>
                </a:solidFill>
                <a:latin typeface="Arial" panose="020B0604020202020204" pitchFamily="34" charset="0"/>
                <a:cs typeface="Arial" panose="020B0604020202020204" pitchFamily="34" charset="0"/>
              </a:rPr>
              <a:t>HDD vs. SSD Comparison</a:t>
            </a:r>
          </a:p>
        </p:txBody>
      </p:sp>
      <p:pic>
        <p:nvPicPr>
          <p:cNvPr id="10" name="Picture 9" descr="vps-ssd-vs-hdd.jpg">
            <a:extLst>
              <a:ext uri="{FF2B5EF4-FFF2-40B4-BE49-F238E27FC236}">
                <a16:creationId xmlns:a16="http://schemas.microsoft.com/office/drawing/2014/main" id="{197BEDC0-2695-4DB3-B0E9-8F240FFDAE5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6800" y="838200"/>
            <a:ext cx="3733800" cy="5588043"/>
          </a:xfrm>
          <a:prstGeom prst="rect">
            <a:avLst/>
          </a:prstGeom>
        </p:spPr>
      </p:pic>
      <p:graphicFrame>
        <p:nvGraphicFramePr>
          <p:cNvPr id="2" name="Table 2">
            <a:extLst>
              <a:ext uri="{FF2B5EF4-FFF2-40B4-BE49-F238E27FC236}">
                <a16:creationId xmlns:a16="http://schemas.microsoft.com/office/drawing/2014/main" id="{BC65D21C-E340-4DBD-81CA-D36B95CD72B0}"/>
              </a:ext>
            </a:extLst>
          </p:cNvPr>
          <p:cNvGraphicFramePr>
            <a:graphicFrameLocks noGrp="1"/>
          </p:cNvGraphicFramePr>
          <p:nvPr/>
        </p:nvGraphicFramePr>
        <p:xfrm>
          <a:off x="5029200" y="2438400"/>
          <a:ext cx="7010400" cy="285496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588738869"/>
                    </a:ext>
                  </a:extLst>
                </a:gridCol>
                <a:gridCol w="3505200">
                  <a:extLst>
                    <a:ext uri="{9D8B030D-6E8A-4147-A177-3AD203B41FA5}">
                      <a16:colId xmlns:a16="http://schemas.microsoft.com/office/drawing/2014/main" val="2218888811"/>
                    </a:ext>
                  </a:extLst>
                </a:gridCol>
              </a:tblGrid>
              <a:tr h="370840">
                <a:tc>
                  <a:txBody>
                    <a:bodyPr/>
                    <a:lstStyle/>
                    <a:p>
                      <a:pPr algn="ctr"/>
                      <a:r>
                        <a:rPr lang="en-US" dirty="0">
                          <a:latin typeface="Gill Sans Light"/>
                        </a:rPr>
                        <a:t>HDD</a:t>
                      </a:r>
                    </a:p>
                  </a:txBody>
                  <a:tcPr/>
                </a:tc>
                <a:tc>
                  <a:txBody>
                    <a:bodyPr/>
                    <a:lstStyle/>
                    <a:p>
                      <a:pPr algn="ctr"/>
                      <a:r>
                        <a:rPr lang="en-US" dirty="0">
                          <a:latin typeface="Gill Sans Light"/>
                        </a:rPr>
                        <a:t>SDD</a:t>
                      </a:r>
                    </a:p>
                  </a:txBody>
                  <a:tcPr/>
                </a:tc>
                <a:extLst>
                  <a:ext uri="{0D108BD9-81ED-4DB2-BD59-A6C34878D82A}">
                    <a16:rowId xmlns:a16="http://schemas.microsoft.com/office/drawing/2014/main" val="1049211694"/>
                  </a:ext>
                </a:extLst>
              </a:tr>
              <a:tr h="370840">
                <a:tc>
                  <a:txBody>
                    <a:bodyPr/>
                    <a:lstStyle/>
                    <a:p>
                      <a:pPr algn="ctr"/>
                      <a:r>
                        <a:rPr lang="en-US" dirty="0">
                          <a:latin typeface="Gill Sans Light"/>
                        </a:rPr>
                        <a:t>Require seek + rotation</a:t>
                      </a:r>
                    </a:p>
                  </a:txBody>
                  <a:tcPr/>
                </a:tc>
                <a:tc>
                  <a:txBody>
                    <a:bodyPr/>
                    <a:lstStyle/>
                    <a:p>
                      <a:pPr algn="ctr"/>
                      <a:r>
                        <a:rPr lang="en-US" dirty="0">
                          <a:latin typeface="Gill Sans Light"/>
                        </a:rPr>
                        <a:t>No seeks</a:t>
                      </a:r>
                    </a:p>
                  </a:txBody>
                  <a:tcPr/>
                </a:tc>
                <a:extLst>
                  <a:ext uri="{0D108BD9-81ED-4DB2-BD59-A6C34878D82A}">
                    <a16:rowId xmlns:a16="http://schemas.microsoft.com/office/drawing/2014/main" val="1104885121"/>
                  </a:ext>
                </a:extLst>
              </a:tr>
              <a:tr h="370840">
                <a:tc>
                  <a:txBody>
                    <a:bodyPr/>
                    <a:lstStyle/>
                    <a:p>
                      <a:pPr algn="ctr"/>
                      <a:r>
                        <a:rPr lang="en-US" dirty="0">
                          <a:latin typeface="Gill Sans Light"/>
                        </a:rPr>
                        <a:t>Not parallel (one head)</a:t>
                      </a:r>
                    </a:p>
                  </a:txBody>
                  <a:tcPr/>
                </a:tc>
                <a:tc>
                  <a:txBody>
                    <a:bodyPr/>
                    <a:lstStyle/>
                    <a:p>
                      <a:pPr algn="ctr"/>
                      <a:r>
                        <a:rPr lang="en-US" dirty="0">
                          <a:latin typeface="Gill Sans Light"/>
                        </a:rPr>
                        <a:t>Parallel</a:t>
                      </a:r>
                    </a:p>
                  </a:txBody>
                  <a:tcPr/>
                </a:tc>
                <a:extLst>
                  <a:ext uri="{0D108BD9-81ED-4DB2-BD59-A6C34878D82A}">
                    <a16:rowId xmlns:a16="http://schemas.microsoft.com/office/drawing/2014/main" val="436852256"/>
                  </a:ext>
                </a:extLst>
              </a:tr>
              <a:tr h="370840">
                <a:tc>
                  <a:txBody>
                    <a:bodyPr/>
                    <a:lstStyle/>
                    <a:p>
                      <a:pPr algn="ctr"/>
                      <a:r>
                        <a:rPr lang="en-US" dirty="0">
                          <a:latin typeface="Gill Sans Light"/>
                        </a:rPr>
                        <a:t>Brittle (moving parts)</a:t>
                      </a:r>
                    </a:p>
                  </a:txBody>
                  <a:tcPr/>
                </a:tc>
                <a:tc>
                  <a:txBody>
                    <a:bodyPr/>
                    <a:lstStyle/>
                    <a:p>
                      <a:pPr algn="ctr"/>
                      <a:r>
                        <a:rPr lang="en-US" dirty="0">
                          <a:latin typeface="Gill Sans Light"/>
                        </a:rPr>
                        <a:t>No moving parts</a:t>
                      </a:r>
                    </a:p>
                  </a:txBody>
                  <a:tcPr/>
                </a:tc>
                <a:extLst>
                  <a:ext uri="{0D108BD9-81ED-4DB2-BD59-A6C34878D82A}">
                    <a16:rowId xmlns:a16="http://schemas.microsoft.com/office/drawing/2014/main" val="3438163861"/>
                  </a:ext>
                </a:extLst>
              </a:tr>
              <a:tr h="370840">
                <a:tc>
                  <a:txBody>
                    <a:bodyPr/>
                    <a:lstStyle/>
                    <a:p>
                      <a:pPr algn="ctr"/>
                      <a:r>
                        <a:rPr lang="en-US" dirty="0">
                          <a:latin typeface="Gill Sans Light"/>
                        </a:rPr>
                        <a:t>Random reads take 10s milliseconds</a:t>
                      </a:r>
                    </a:p>
                  </a:txBody>
                  <a:tcPr/>
                </a:tc>
                <a:tc>
                  <a:txBody>
                    <a:bodyPr/>
                    <a:lstStyle/>
                    <a:p>
                      <a:pPr algn="ctr"/>
                      <a:r>
                        <a:rPr lang="en-US" dirty="0">
                          <a:latin typeface="Gill Sans Light"/>
                        </a:rPr>
                        <a:t>Random reads take 10s microseconds</a:t>
                      </a:r>
                    </a:p>
                  </a:txBody>
                  <a:tcPr/>
                </a:tc>
                <a:extLst>
                  <a:ext uri="{0D108BD9-81ED-4DB2-BD59-A6C34878D82A}">
                    <a16:rowId xmlns:a16="http://schemas.microsoft.com/office/drawing/2014/main" val="2154633809"/>
                  </a:ext>
                </a:extLst>
              </a:tr>
              <a:tr h="185420">
                <a:tc>
                  <a:txBody>
                    <a:bodyPr/>
                    <a:lstStyle/>
                    <a:p>
                      <a:pPr algn="ctr"/>
                      <a:r>
                        <a:rPr lang="en-US" dirty="0">
                          <a:latin typeface="Gill Sans Light"/>
                        </a:rPr>
                        <a:t>Slow (Mechanical)</a:t>
                      </a:r>
                    </a:p>
                  </a:txBody>
                  <a:tcPr/>
                </a:tc>
                <a:tc>
                  <a:txBody>
                    <a:bodyPr/>
                    <a:lstStyle/>
                    <a:p>
                      <a:pPr algn="ctr"/>
                      <a:r>
                        <a:rPr lang="en-US" dirty="0">
                          <a:latin typeface="Gill Sans Light"/>
                        </a:rPr>
                        <a:t>Wears out</a:t>
                      </a:r>
                    </a:p>
                  </a:txBody>
                  <a:tcPr/>
                </a:tc>
                <a:extLst>
                  <a:ext uri="{0D108BD9-81ED-4DB2-BD59-A6C34878D82A}">
                    <a16:rowId xmlns:a16="http://schemas.microsoft.com/office/drawing/2014/main" val="3267968833"/>
                  </a:ext>
                </a:extLst>
              </a:tr>
              <a:tr h="185420">
                <a:tc>
                  <a:txBody>
                    <a:bodyPr/>
                    <a:lstStyle/>
                    <a:p>
                      <a:pPr algn="ctr"/>
                      <a:r>
                        <a:rPr lang="en-US" dirty="0">
                          <a:latin typeface="Gill Sans Light"/>
                        </a:rPr>
                        <a:t>Cheap/large storage</a:t>
                      </a:r>
                    </a:p>
                  </a:txBody>
                  <a:tcPr/>
                </a:tc>
                <a:tc>
                  <a:txBody>
                    <a:bodyPr/>
                    <a:lstStyle/>
                    <a:p>
                      <a:pPr algn="ctr"/>
                      <a:r>
                        <a:rPr lang="en-US" dirty="0">
                          <a:latin typeface="Gill Sans Light"/>
                        </a:rPr>
                        <a:t>Expensive/smaller storage</a:t>
                      </a:r>
                    </a:p>
                  </a:txBody>
                  <a:tcPr/>
                </a:tc>
                <a:extLst>
                  <a:ext uri="{0D108BD9-81ED-4DB2-BD59-A6C34878D82A}">
                    <a16:rowId xmlns:a16="http://schemas.microsoft.com/office/drawing/2014/main" val="1227860599"/>
                  </a:ext>
                </a:extLst>
              </a:tr>
            </a:tbl>
          </a:graphicData>
        </a:graphic>
      </p:graphicFrame>
    </p:spTree>
    <p:extLst>
      <p:ext uri="{BB962C8B-B14F-4D97-AF65-F5344CB8AC3E}">
        <p14:creationId xmlns:p14="http://schemas.microsoft.com/office/powerpoint/2010/main" val="2977820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4612239" y="334204"/>
            <a:ext cx="5228804" cy="576263"/>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Address mapping</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1189889" y="1230474"/>
            <a:ext cx="10180476" cy="4397051"/>
          </a:xfrm>
        </p:spPr>
        <p:txBody>
          <a:bodyPr>
            <a:normAutofit/>
          </a:bodyPr>
          <a:lstStyle/>
          <a:p>
            <a:r>
              <a:rPr lang="en-US" altLang="en-US" sz="2000" dirty="0"/>
              <a:t>Disk drives are addressed as large 1-dimensional arrays of </a:t>
            </a:r>
            <a:r>
              <a:rPr lang="en-US" altLang="en-US" sz="2000" b="1" dirty="0">
                <a:solidFill>
                  <a:srgbClr val="006699"/>
                </a:solidFill>
                <a:latin typeface="+mj-lt"/>
              </a:rPr>
              <a:t>logical</a:t>
            </a:r>
            <a:r>
              <a:rPr lang="en-US" altLang="en-US" sz="2000" b="1" dirty="0">
                <a:solidFill>
                  <a:srgbClr val="3366FF"/>
                </a:solidFill>
              </a:rPr>
              <a:t> </a:t>
            </a:r>
            <a:r>
              <a:rPr lang="en-US" altLang="en-US" sz="2000" b="1" dirty="0">
                <a:solidFill>
                  <a:srgbClr val="006699"/>
                </a:solidFill>
                <a:latin typeface="+mj-lt"/>
              </a:rPr>
              <a:t>blocks</a:t>
            </a:r>
            <a:r>
              <a:rPr lang="en-US" altLang="en-US" sz="2000" dirty="0"/>
              <a:t>, where the logical block is the smallest unit of transfer</a:t>
            </a:r>
          </a:p>
          <a:p>
            <a:endParaRPr lang="en-US" altLang="en-US" dirty="0"/>
          </a:p>
        </p:txBody>
      </p:sp>
      <p:pic>
        <p:nvPicPr>
          <p:cNvPr id="4" name="Picture 2" descr="_">
            <a:extLst>
              <a:ext uri="{FF2B5EF4-FFF2-40B4-BE49-F238E27FC236}">
                <a16:creationId xmlns:a16="http://schemas.microsoft.com/office/drawing/2014/main" id="{5233F1C2-49EB-45CD-9CD6-1EA8F0EF69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1635" y="2836350"/>
            <a:ext cx="5111750" cy="3399313"/>
          </a:xfrm>
          <a:prstGeom prst="rect">
            <a:avLst/>
          </a:prstGeom>
          <a:solidFill>
            <a:srgbClr val="FFFFFF"/>
          </a:solidFill>
        </p:spPr>
      </p:pic>
      <p:pic>
        <p:nvPicPr>
          <p:cNvPr id="5" name="Picture 1" descr="10_01.pdf">
            <a:extLst>
              <a:ext uri="{FF2B5EF4-FFF2-40B4-BE49-F238E27FC236}">
                <a16:creationId xmlns:a16="http://schemas.microsoft.com/office/drawing/2014/main" id="{A8CD14A2-7F73-4C5D-806B-439BC0BBCEF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54078" y="2776512"/>
            <a:ext cx="4586377" cy="3735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197126"/>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7" name="Rectangle 2">
            <a:extLst>
              <a:ext uri="{FF2B5EF4-FFF2-40B4-BE49-F238E27FC236}">
                <a16:creationId xmlns:a16="http://schemas.microsoft.com/office/drawing/2014/main" id="{59BDEDD4-4DC5-425D-920D-888F692A85A9}"/>
              </a:ext>
            </a:extLst>
          </p:cNvPr>
          <p:cNvSpPr>
            <a:spLocks noGrp="1" noChangeArrowheads="1"/>
          </p:cNvSpPr>
          <p:nvPr>
            <p:ph type="title"/>
          </p:nvPr>
        </p:nvSpPr>
        <p:spPr>
          <a:xfrm>
            <a:off x="4514803" y="346322"/>
            <a:ext cx="3769762" cy="576263"/>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Address mapping</a:t>
            </a:r>
          </a:p>
        </p:txBody>
      </p:sp>
      <p:sp>
        <p:nvSpPr>
          <p:cNvPr id="24578" name="Rectangle 3">
            <a:extLst>
              <a:ext uri="{FF2B5EF4-FFF2-40B4-BE49-F238E27FC236}">
                <a16:creationId xmlns:a16="http://schemas.microsoft.com/office/drawing/2014/main" id="{8A573FA4-6E41-4228-9672-D23AEB11750B}"/>
              </a:ext>
            </a:extLst>
          </p:cNvPr>
          <p:cNvSpPr>
            <a:spLocks noGrp="1" noChangeArrowheads="1"/>
          </p:cNvSpPr>
          <p:nvPr>
            <p:ph type="body" idx="1"/>
          </p:nvPr>
        </p:nvSpPr>
        <p:spPr>
          <a:xfrm>
            <a:off x="1189889" y="1230474"/>
            <a:ext cx="10180476" cy="4397051"/>
          </a:xfrm>
        </p:spPr>
        <p:txBody>
          <a:bodyPr>
            <a:normAutofit/>
          </a:bodyPr>
          <a:lstStyle/>
          <a:p>
            <a:r>
              <a:rPr lang="en-US" altLang="en-US" sz="2000" dirty="0"/>
              <a:t>The 1-dimensional array of logical blocks is mapped into the sectors of the disk sequentially</a:t>
            </a:r>
          </a:p>
          <a:p>
            <a:r>
              <a:rPr lang="en-US" sz="2000" dirty="0">
                <a:solidFill>
                  <a:srgbClr val="212529"/>
                </a:solidFill>
                <a:latin typeface="Helvetica" panose="020B0604020202020204" pitchFamily="34" charset="0"/>
                <a:cs typeface="Helvetica" panose="020B0604020202020204" pitchFamily="34" charset="0"/>
              </a:rPr>
              <a:t>B</a:t>
            </a:r>
            <a:r>
              <a:rPr lang="en-US" sz="2000" b="0" i="0" dirty="0">
                <a:solidFill>
                  <a:srgbClr val="212529"/>
                </a:solidFill>
                <a:effectLst/>
                <a:latin typeface="Helvetica" panose="020B0604020202020204" pitchFamily="34" charset="0"/>
                <a:cs typeface="Helvetica" panose="020B0604020202020204" pitchFamily="34" charset="0"/>
              </a:rPr>
              <a:t>locks (LBA = </a:t>
            </a:r>
            <a:r>
              <a:rPr lang="en-US" sz="2000" i="0" dirty="0">
                <a:effectLst/>
                <a:latin typeface="Arial" panose="020B0604020202020204" pitchFamily="34" charset="0"/>
              </a:rPr>
              <a:t>Logical block addressing) </a:t>
            </a:r>
            <a:r>
              <a:rPr lang="en-US" sz="2000" b="0" i="0" dirty="0">
                <a:solidFill>
                  <a:srgbClr val="212529"/>
                </a:solidFill>
                <a:effectLst/>
                <a:latin typeface="Helvetica" panose="020B0604020202020204" pitchFamily="34" charset="0"/>
                <a:cs typeface="Helvetica" panose="020B0604020202020204" pitchFamily="34" charset="0"/>
              </a:rPr>
              <a:t>are addressed by means of a tuple which defined the </a:t>
            </a:r>
            <a:r>
              <a:rPr lang="en-US" sz="2000" b="0" i="0" u="sng" dirty="0">
                <a:solidFill>
                  <a:srgbClr val="0D6EFD"/>
                </a:solidFill>
                <a:effectLst/>
                <a:latin typeface="Helvetica" panose="020B0604020202020204" pitchFamily="34" charset="0"/>
                <a:cs typeface="Helvetica" panose="020B0604020202020204" pitchFamily="34" charset="0"/>
                <a:hlinkClick r:id="rId3" tooltip="Definitions A disk is a Computer - Storage Device (Media) that refers to magnetic media, such as:  a floppy disk,  the disk in your computer's hard drive,  an external hard drive.  It's also known as mass storage device."/>
              </a:rPr>
              <a:t>cylinder (track), head, and sector</a:t>
            </a:r>
            <a:r>
              <a:rPr lang="en-US" sz="2000" b="0" i="0" dirty="0">
                <a:solidFill>
                  <a:srgbClr val="212529"/>
                </a:solidFill>
                <a:effectLst/>
                <a:latin typeface="Helvetica" panose="020B0604020202020204" pitchFamily="34" charset="0"/>
                <a:cs typeface="Helvetica" panose="020B0604020202020204" pitchFamily="34" charset="0"/>
              </a:rPr>
              <a:t> at which they appeared on the </a:t>
            </a:r>
            <a:r>
              <a:rPr lang="en-US" sz="2000" b="0" i="0" u="sng" dirty="0">
                <a:solidFill>
                  <a:srgbClr val="0D6EFD"/>
                </a:solidFill>
                <a:effectLst/>
                <a:latin typeface="Helvetica" panose="020B0604020202020204" pitchFamily="34" charset="0"/>
                <a:cs typeface="Helvetica" panose="020B0604020202020204" pitchFamily="34" charset="0"/>
                <a:hlinkClick r:id="rId3" tooltip="Definitions A disk is a Computer - Storage Device (Media) that refers to magnetic media, such as:  a floppy disk,  the disk in your computer's hard drive,  an external hard drive.  It's also known as mass storage device."/>
              </a:rPr>
              <a:t>hard disk</a:t>
            </a:r>
            <a:endParaRPr lang="en-US" altLang="en-US" sz="2000" dirty="0"/>
          </a:p>
          <a:p>
            <a:endParaRPr lang="en-US" altLang="en-US" dirty="0"/>
          </a:p>
          <a:p>
            <a:endParaRPr lang="en-US" altLang="en-US" dirty="0"/>
          </a:p>
        </p:txBody>
      </p:sp>
      <p:pic>
        <p:nvPicPr>
          <p:cNvPr id="4" name="Picture 2" descr="_">
            <a:extLst>
              <a:ext uri="{FF2B5EF4-FFF2-40B4-BE49-F238E27FC236}">
                <a16:creationId xmlns:a16="http://schemas.microsoft.com/office/drawing/2014/main" id="{5233F1C2-49EB-45CD-9CD6-1EA8F0EF69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47007" y="3185723"/>
            <a:ext cx="4586377" cy="3049940"/>
          </a:xfrm>
          <a:prstGeom prst="rect">
            <a:avLst/>
          </a:prstGeom>
          <a:solidFill>
            <a:srgbClr val="FFFFFF"/>
          </a:solidFill>
        </p:spPr>
      </p:pic>
      <p:pic>
        <p:nvPicPr>
          <p:cNvPr id="5" name="Picture 1" descr="10_01.pdf">
            <a:extLst>
              <a:ext uri="{FF2B5EF4-FFF2-40B4-BE49-F238E27FC236}">
                <a16:creationId xmlns:a16="http://schemas.microsoft.com/office/drawing/2014/main" id="{A8CD14A2-7F73-4C5D-806B-439BC0BBCEF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54079" y="3131028"/>
            <a:ext cx="4151070" cy="338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771623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4759885" y="369722"/>
            <a:ext cx="4096295"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Disk formatting</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1289844" y="1163637"/>
            <a:ext cx="4806156" cy="4530725"/>
          </a:xfrm>
        </p:spPr>
        <p:txBody>
          <a:bodyPr>
            <a:normAutofit fontScale="85000" lnSpcReduction="20000"/>
          </a:bodyPr>
          <a:lstStyle/>
          <a:p>
            <a:pPr algn="l"/>
            <a:r>
              <a:rPr lang="en-US" sz="2200" b="0" i="0" u="none" strike="noStrike" baseline="0" dirty="0">
                <a:latin typeface="Helvetica" panose="020B0604020202020204" pitchFamily="34" charset="0"/>
                <a:cs typeface="Helvetica" panose="020B0604020202020204" pitchFamily="34" charset="0"/>
              </a:rPr>
              <a:t>A new storage device is a blank slate: it is just a platter of a magnetic recording material (HDD) or a set of uninitialized semiconductor storage cells</a:t>
            </a:r>
            <a:r>
              <a:rPr lang="en-US" sz="2200" dirty="0">
                <a:latin typeface="Helvetica" panose="020B0604020202020204" pitchFamily="34" charset="0"/>
                <a:cs typeface="Helvetica" panose="020B0604020202020204" pitchFamily="34" charset="0"/>
              </a:rPr>
              <a:t> (SSD)</a:t>
            </a:r>
            <a:endParaRPr lang="en-US" sz="2200" b="0" i="0" u="none" strike="noStrike" baseline="0" dirty="0">
              <a:latin typeface="Helvetica" panose="020B0604020202020204" pitchFamily="34" charset="0"/>
              <a:cs typeface="Helvetica" panose="020B0604020202020204" pitchFamily="34" charset="0"/>
            </a:endParaRPr>
          </a:p>
          <a:p>
            <a:pPr algn="l"/>
            <a:r>
              <a:rPr lang="en-US" sz="2200" b="0" i="0" u="none" strike="noStrike" baseline="0" dirty="0">
                <a:latin typeface="Helvetica" panose="020B0604020202020204" pitchFamily="34" charset="0"/>
                <a:cs typeface="Helvetica" panose="020B0604020202020204" pitchFamily="34" charset="0"/>
              </a:rPr>
              <a:t>Before a storage device can store data, it must be divided into sectors that the controller can read and write, this is called low-level formatting</a:t>
            </a:r>
          </a:p>
          <a:p>
            <a:r>
              <a:rPr lang="en-US" altLang="en-US" sz="2200" b="1" dirty="0">
                <a:solidFill>
                  <a:srgbClr val="006699"/>
                </a:solidFill>
                <a:latin typeface="Helvetica" panose="020B0604020202020204" pitchFamily="34" charset="0"/>
                <a:cs typeface="Helvetica" panose="020B0604020202020204" pitchFamily="34" charset="0"/>
              </a:rPr>
              <a:t>Low-level</a:t>
            </a:r>
            <a:r>
              <a:rPr lang="en-US" altLang="en-US" sz="2200" b="1" dirty="0">
                <a:solidFill>
                  <a:srgbClr val="3366FF"/>
                </a:solidFill>
                <a:latin typeface="Helvetica" panose="020B0604020202020204" pitchFamily="34" charset="0"/>
                <a:cs typeface="Helvetica" panose="020B0604020202020204" pitchFamily="34" charset="0"/>
              </a:rPr>
              <a:t> </a:t>
            </a:r>
            <a:r>
              <a:rPr lang="en-US" altLang="en-US" sz="2200" b="1" dirty="0">
                <a:solidFill>
                  <a:srgbClr val="006699"/>
                </a:solidFill>
                <a:latin typeface="Helvetica" panose="020B0604020202020204" pitchFamily="34" charset="0"/>
                <a:cs typeface="Helvetica" panose="020B0604020202020204" pitchFamily="34" charset="0"/>
              </a:rPr>
              <a:t>formatting</a:t>
            </a:r>
            <a:r>
              <a:rPr lang="en-US" altLang="en-US" sz="2200" b="1" dirty="0">
                <a:latin typeface="Helvetica" panose="020B0604020202020204" pitchFamily="34" charset="0"/>
                <a:cs typeface="Helvetica" panose="020B0604020202020204" pitchFamily="34" charset="0"/>
              </a:rPr>
              <a:t>, or </a:t>
            </a:r>
            <a:r>
              <a:rPr lang="en-US" altLang="en-US" sz="2200" b="1" dirty="0">
                <a:solidFill>
                  <a:srgbClr val="006699"/>
                </a:solidFill>
                <a:latin typeface="Helvetica" panose="020B0604020202020204" pitchFamily="34" charset="0"/>
                <a:cs typeface="Helvetica" panose="020B0604020202020204" pitchFamily="34" charset="0"/>
              </a:rPr>
              <a:t>physical</a:t>
            </a:r>
            <a:r>
              <a:rPr lang="en-US" altLang="en-US" sz="2200" b="1" dirty="0">
                <a:solidFill>
                  <a:srgbClr val="3366FF"/>
                </a:solidFill>
                <a:latin typeface="Helvetica" panose="020B0604020202020204" pitchFamily="34" charset="0"/>
                <a:cs typeface="Helvetica" panose="020B0604020202020204" pitchFamily="34" charset="0"/>
              </a:rPr>
              <a:t> </a:t>
            </a:r>
            <a:r>
              <a:rPr lang="en-US" altLang="en-US" sz="2200" b="1" dirty="0">
                <a:solidFill>
                  <a:srgbClr val="006699"/>
                </a:solidFill>
                <a:latin typeface="Helvetica" panose="020B0604020202020204" pitchFamily="34" charset="0"/>
                <a:cs typeface="Helvetica" panose="020B0604020202020204" pitchFamily="34" charset="0"/>
              </a:rPr>
              <a:t>formatting</a:t>
            </a:r>
            <a:r>
              <a:rPr lang="en-US" altLang="en-US" sz="2200" b="1" dirty="0">
                <a:solidFill>
                  <a:srgbClr val="3366FF"/>
                </a:solidFill>
                <a:latin typeface="Helvetica" panose="020B0604020202020204" pitchFamily="34" charset="0"/>
                <a:cs typeface="Helvetica" panose="020B0604020202020204" pitchFamily="34" charset="0"/>
              </a:rPr>
              <a:t> </a:t>
            </a:r>
            <a:r>
              <a:rPr lang="en-US" altLang="en-US" sz="2200" dirty="0">
                <a:latin typeface="Helvetica" panose="020B0604020202020204" pitchFamily="34" charset="0"/>
                <a:cs typeface="Helvetica" panose="020B0604020202020204" pitchFamily="34" charset="0"/>
              </a:rPr>
              <a:t>— Dividing a disk into sectors that the disk controller can read and write</a:t>
            </a:r>
          </a:p>
          <a:p>
            <a:pPr lvl="1"/>
            <a:r>
              <a:rPr lang="en-US" altLang="en-US" sz="1800" dirty="0">
                <a:latin typeface="Helvetica" panose="020B0604020202020204" pitchFamily="34" charset="0"/>
                <a:cs typeface="Helvetica" panose="020B0604020202020204" pitchFamily="34" charset="0"/>
              </a:rPr>
              <a:t>Each sector can hold header information, plus data, plus error correction code (</a:t>
            </a:r>
            <a:r>
              <a:rPr lang="en-US" altLang="en-US" sz="1800" b="1" dirty="0">
                <a:solidFill>
                  <a:srgbClr val="006699"/>
                </a:solidFill>
                <a:latin typeface="Helvetica" panose="020B0604020202020204" pitchFamily="34" charset="0"/>
                <a:cs typeface="Helvetica" panose="020B0604020202020204" pitchFamily="34" charset="0"/>
              </a:rPr>
              <a:t>ECC</a:t>
            </a:r>
            <a:r>
              <a:rPr lang="en-US" altLang="en-US" sz="1800" dirty="0">
                <a:latin typeface="Helvetica" panose="020B0604020202020204" pitchFamily="34" charset="0"/>
                <a:cs typeface="Helvetica" panose="020B0604020202020204" pitchFamily="34" charset="0"/>
              </a:rPr>
              <a:t>)</a:t>
            </a:r>
          </a:p>
          <a:p>
            <a:pPr lvl="1"/>
            <a:r>
              <a:rPr lang="en-US" altLang="en-US" sz="1800" dirty="0">
                <a:latin typeface="Helvetica" panose="020B0604020202020204" pitchFamily="34" charset="0"/>
                <a:cs typeface="Helvetica" panose="020B0604020202020204" pitchFamily="34" charset="0"/>
              </a:rPr>
              <a:t>Usually 512 bytes or 4KB</a:t>
            </a:r>
          </a:p>
          <a:p>
            <a:pPr algn="l"/>
            <a:r>
              <a:rPr lang="en-US" sz="2400" b="0" i="0" u="none" strike="noStrike" baseline="0" dirty="0">
                <a:solidFill>
                  <a:srgbClr val="0070C0"/>
                </a:solidFill>
                <a:latin typeface="Helvetica" panose="020B0604020202020204" pitchFamily="34" charset="0"/>
                <a:cs typeface="Helvetica" panose="020B0604020202020204" pitchFamily="34" charset="0"/>
              </a:rPr>
              <a:t>Most drives are low-level-formatted at the factory as a part of the manufacturing process.</a:t>
            </a:r>
            <a:endParaRPr lang="en-US" altLang="en-US" sz="2400" dirty="0">
              <a:solidFill>
                <a:srgbClr val="0070C0"/>
              </a:solidFill>
              <a:latin typeface="Helvetica" panose="020B0604020202020204" pitchFamily="34" charset="0"/>
              <a:cs typeface="Helvetica" panose="020B0604020202020204" pitchFamily="34" charset="0"/>
            </a:endParaRPr>
          </a:p>
          <a:p>
            <a:pPr algn="l"/>
            <a:endParaRPr lang="en-US" altLang="en-US" sz="2000" dirty="0">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7319A971-7CD2-4607-915D-1D3B0A2CDD9C}"/>
              </a:ext>
            </a:extLst>
          </p:cNvPr>
          <p:cNvPicPr>
            <a:picLocks noChangeAspect="1"/>
          </p:cNvPicPr>
          <p:nvPr/>
        </p:nvPicPr>
        <p:blipFill>
          <a:blip r:embed="rId3"/>
          <a:stretch>
            <a:fillRect/>
          </a:stretch>
        </p:blipFill>
        <p:spPr>
          <a:xfrm>
            <a:off x="6292743" y="1409700"/>
            <a:ext cx="4934570" cy="4395578"/>
          </a:xfrm>
          <a:prstGeom prst="rect">
            <a:avLst/>
          </a:prstGeom>
        </p:spPr>
      </p:pic>
    </p:spTree>
    <p:extLst>
      <p:ext uri="{BB962C8B-B14F-4D97-AF65-F5344CB8AC3E}">
        <p14:creationId xmlns:p14="http://schemas.microsoft.com/office/powerpoint/2010/main" val="3022390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4759885" y="369722"/>
            <a:ext cx="4096295"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Disk formatting</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2368550" y="1157289"/>
            <a:ext cx="7692960" cy="4530725"/>
          </a:xfrm>
        </p:spPr>
        <p:txBody>
          <a:bodyPr>
            <a:normAutofit/>
          </a:bodyPr>
          <a:lstStyle/>
          <a:p>
            <a:r>
              <a:rPr lang="en-US" altLang="en-US" sz="2000" dirty="0">
                <a:latin typeface="Helvetica" panose="020B0604020202020204" pitchFamily="34" charset="0"/>
                <a:cs typeface="Helvetica" panose="020B0604020202020204" pitchFamily="34" charset="0"/>
              </a:rPr>
              <a:t>The next step is disk partition</a:t>
            </a:r>
            <a:r>
              <a:rPr lang="en-US" altLang="en-US" dirty="0">
                <a:latin typeface="Helvetica" panose="020B0604020202020204" pitchFamily="34" charset="0"/>
                <a:cs typeface="Helvetica" panose="020B0604020202020204" pitchFamily="34" charset="0"/>
              </a:rPr>
              <a:t>.</a:t>
            </a:r>
          </a:p>
          <a:p>
            <a:r>
              <a:rPr lang="en-US" altLang="en-US" sz="2000" b="1" dirty="0">
                <a:solidFill>
                  <a:srgbClr val="006699"/>
                </a:solidFill>
                <a:latin typeface="Helvetica" panose="020B0604020202020204" pitchFamily="34" charset="0"/>
                <a:cs typeface="Helvetica" panose="020B0604020202020204" pitchFamily="34" charset="0"/>
              </a:rPr>
              <a:t>Partition:</a:t>
            </a:r>
            <a:r>
              <a:rPr lang="en-US" altLang="en-US" sz="2000" dirty="0">
                <a:latin typeface="Helvetica" panose="020B0604020202020204" pitchFamily="34" charset="0"/>
                <a:cs typeface="Helvetica" panose="020B0604020202020204" pitchFamily="34" charset="0"/>
              </a:rPr>
              <a:t> the disk is partitioned into one or more groups of cylinders, each treated as a logical disk</a:t>
            </a:r>
          </a:p>
          <a:p>
            <a:pPr algn="l"/>
            <a:r>
              <a:rPr lang="en-US" sz="2000" b="0" i="0" u="none" strike="noStrike" baseline="0" dirty="0">
                <a:latin typeface="Helvetica" panose="020B0604020202020204" pitchFamily="34" charset="0"/>
                <a:cs typeface="Helvetica" panose="020B0604020202020204" pitchFamily="34" charset="0"/>
              </a:rPr>
              <a:t>For instance, one partition can hold a file system containing a copy of the operating system’s executable code, another the swap space, and another a file system containing the user files</a:t>
            </a:r>
          </a:p>
          <a:p>
            <a:pPr algn="l"/>
            <a:r>
              <a:rPr lang="en-US" sz="2000" b="0" i="0" u="none" strike="noStrike" baseline="0" dirty="0">
                <a:latin typeface="Helvetica" panose="020B0604020202020204" pitchFamily="34" charset="0"/>
                <a:cs typeface="Helvetica" panose="020B0604020202020204" pitchFamily="34" charset="0"/>
              </a:rPr>
              <a:t>The partition information is written in a fixed format at a fixed location on the storage device</a:t>
            </a:r>
            <a:endParaRPr lang="en-US" altLang="en-US" sz="2000" dirty="0">
              <a:latin typeface="Helvetica" panose="020B0604020202020204" pitchFamily="34" charset="0"/>
              <a:cs typeface="Helvetica" panose="020B0604020202020204" pitchFamily="34" charset="0"/>
            </a:endParaRPr>
          </a:p>
        </p:txBody>
      </p:sp>
      <p:pic>
        <p:nvPicPr>
          <p:cNvPr id="4" name="Picture 3">
            <a:extLst>
              <a:ext uri="{FF2B5EF4-FFF2-40B4-BE49-F238E27FC236}">
                <a16:creationId xmlns:a16="http://schemas.microsoft.com/office/drawing/2014/main" id="{5C82E55F-FA46-4E31-B563-312ED0D91B6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417" y="4253948"/>
            <a:ext cx="6247918" cy="207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861149D5-81F6-4C02-B1DB-12319E1551A3}"/>
              </a:ext>
            </a:extLst>
          </p:cNvPr>
          <p:cNvSpPr>
            <a:spLocks noGrp="1" noChangeArrowheads="1"/>
          </p:cNvSpPr>
          <p:nvPr>
            <p:ph type="title"/>
          </p:nvPr>
        </p:nvSpPr>
        <p:spPr>
          <a:xfrm>
            <a:off x="4759885" y="369722"/>
            <a:ext cx="4096295"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Disk formatting</a:t>
            </a:r>
          </a:p>
        </p:txBody>
      </p:sp>
      <p:sp>
        <p:nvSpPr>
          <p:cNvPr id="53250" name="Rectangle 3">
            <a:extLst>
              <a:ext uri="{FF2B5EF4-FFF2-40B4-BE49-F238E27FC236}">
                <a16:creationId xmlns:a16="http://schemas.microsoft.com/office/drawing/2014/main" id="{199DF9C6-B7DA-4E0E-BB9E-7A469E0473A2}"/>
              </a:ext>
            </a:extLst>
          </p:cNvPr>
          <p:cNvSpPr>
            <a:spLocks noGrp="1" noChangeArrowheads="1"/>
          </p:cNvSpPr>
          <p:nvPr>
            <p:ph type="body" idx="1"/>
          </p:nvPr>
        </p:nvSpPr>
        <p:spPr>
          <a:xfrm>
            <a:off x="892969" y="1157290"/>
            <a:ext cx="9936956" cy="2578892"/>
          </a:xfrm>
        </p:spPr>
        <p:txBody>
          <a:bodyPr>
            <a:normAutofit/>
          </a:bodyPr>
          <a:lstStyle/>
          <a:p>
            <a:r>
              <a:rPr lang="en-US" altLang="en-US" sz="2000" dirty="0">
                <a:latin typeface="Helvetica" panose="020B0604020202020204" pitchFamily="34" charset="0"/>
                <a:cs typeface="Helvetica" panose="020B0604020202020204" pitchFamily="34" charset="0"/>
              </a:rPr>
              <a:t>The last step is logical formatting or creation of a file system</a:t>
            </a:r>
            <a:endParaRPr lang="en-US" altLang="en-US" sz="2000" dirty="0">
              <a:solidFill>
                <a:srgbClr val="0070C0"/>
              </a:solidFill>
              <a:latin typeface="Helvetica" panose="020B0604020202020204" pitchFamily="34" charset="0"/>
              <a:cs typeface="Helvetica" panose="020B0604020202020204" pitchFamily="34" charset="0"/>
            </a:endParaRPr>
          </a:p>
          <a:p>
            <a:pPr algn="l"/>
            <a:r>
              <a:rPr lang="en-US" sz="2000" b="0" i="0" u="none" strike="noStrike" baseline="0" dirty="0">
                <a:latin typeface="Helvetica" panose="020B0604020202020204" pitchFamily="34" charset="0"/>
                <a:cs typeface="Helvetica" panose="020B0604020202020204" pitchFamily="34" charset="0"/>
              </a:rPr>
              <a:t>In this step, the operating system stores the initial file-system data structures</a:t>
            </a:r>
            <a:r>
              <a:rPr lang="en-US" sz="2000" dirty="0">
                <a:latin typeface="Helvetica" panose="020B0604020202020204" pitchFamily="34" charset="0"/>
                <a:cs typeface="Helvetica" panose="020B0604020202020204" pitchFamily="34" charset="0"/>
              </a:rPr>
              <a:t>:</a:t>
            </a:r>
            <a:endParaRPr lang="en-US" sz="2000" b="0" i="0" u="none" strike="noStrike" baseline="0" dirty="0">
              <a:latin typeface="Helvetica" panose="020B0604020202020204" pitchFamily="34" charset="0"/>
              <a:cs typeface="Helvetica" panose="020B0604020202020204" pitchFamily="34" charset="0"/>
            </a:endParaRPr>
          </a:p>
          <a:p>
            <a:pPr lvl="1"/>
            <a:r>
              <a:rPr lang="en-US" sz="1800" b="1" dirty="0">
                <a:latin typeface="Helvetica" panose="020B0604020202020204" pitchFamily="34" charset="0"/>
                <a:cs typeface="Helvetica" panose="020B0604020202020204" pitchFamily="34" charset="0"/>
              </a:rPr>
              <a:t>S</a:t>
            </a:r>
            <a:r>
              <a:rPr lang="en-US" sz="1800" b="1" i="0" u="none" strike="noStrike" baseline="0" dirty="0">
                <a:latin typeface="Helvetica" panose="020B0604020202020204" pitchFamily="34" charset="0"/>
                <a:cs typeface="Helvetica" panose="020B0604020202020204" pitchFamily="34" charset="0"/>
              </a:rPr>
              <a:t>uperblock</a:t>
            </a:r>
            <a:r>
              <a:rPr lang="en-US" sz="1800" b="0" i="0" u="none" strike="noStrike" baseline="0" dirty="0">
                <a:latin typeface="Helvetica" panose="020B0604020202020204" pitchFamily="34" charset="0"/>
                <a:cs typeface="Helvetica" panose="020B0604020202020204" pitchFamily="34" charset="0"/>
              </a:rPr>
              <a:t>. </a:t>
            </a:r>
            <a:r>
              <a:rPr lang="en-US" sz="1800" dirty="0">
                <a:latin typeface="Helvetica" panose="020B0604020202020204" pitchFamily="34" charset="0"/>
                <a:cs typeface="Helvetica" panose="020B0604020202020204" pitchFamily="34" charset="0"/>
              </a:rPr>
              <a:t>C</a:t>
            </a:r>
            <a:r>
              <a:rPr lang="en-US" sz="1800" b="0" i="0" u="none" strike="noStrike" baseline="0" dirty="0">
                <a:latin typeface="Helvetica" panose="020B0604020202020204" pitchFamily="34" charset="0"/>
                <a:cs typeface="Helvetica" panose="020B0604020202020204" pitchFamily="34" charset="0"/>
              </a:rPr>
              <a:t>ontains a magic number to identify the file-system type, the number of blocks in the file system, and other key administrative information</a:t>
            </a:r>
          </a:p>
          <a:p>
            <a:pPr lvl="1"/>
            <a:r>
              <a:rPr lang="en-US" sz="1800" b="0" i="0" u="none" strike="noStrike" baseline="0" dirty="0">
                <a:latin typeface="Helvetica" panose="020B0604020202020204" pitchFamily="34" charset="0"/>
                <a:cs typeface="Helvetica" panose="020B0604020202020204" pitchFamily="34" charset="0"/>
              </a:rPr>
              <a:t>free blocks in the file system in the form of a bitmap or a list of pointers</a:t>
            </a:r>
          </a:p>
          <a:p>
            <a:pPr lvl="1"/>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-nodes</a:t>
            </a:r>
          </a:p>
          <a:p>
            <a:pPr lvl="1"/>
            <a:r>
              <a:rPr lang="en-US" sz="1800" b="0" i="0" u="none" strike="noStrike" baseline="0" dirty="0">
                <a:latin typeface="Helvetica" panose="020B0604020202020204" pitchFamily="34" charset="0"/>
                <a:cs typeface="Helvetica" panose="020B0604020202020204" pitchFamily="34" charset="0"/>
              </a:rPr>
              <a:t>Root directory of the file system</a:t>
            </a:r>
          </a:p>
        </p:txBody>
      </p:sp>
      <p:pic>
        <p:nvPicPr>
          <p:cNvPr id="4" name="Picture 3">
            <a:extLst>
              <a:ext uri="{FF2B5EF4-FFF2-40B4-BE49-F238E27FC236}">
                <a16:creationId xmlns:a16="http://schemas.microsoft.com/office/drawing/2014/main" id="{A0514090-24EC-44AB-8E59-E90A4C56CAD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6417" y="4253948"/>
            <a:ext cx="6247918" cy="207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98564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Boot time</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964406" y="1104900"/>
            <a:ext cx="8914607" cy="4788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1631216"/>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Each partitions can have a different  file system.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Sector 0 of the disk is called the </a:t>
            </a:r>
            <a:r>
              <a:rPr lang="en-US" sz="2000" b="1" i="0" u="none" strike="noStrike" baseline="0" dirty="0">
                <a:latin typeface="Helvetica" panose="020B0604020202020204" pitchFamily="34" charset="0"/>
                <a:cs typeface="Helvetica" panose="020B0604020202020204" pitchFamily="34" charset="0"/>
              </a:rPr>
              <a:t>MBR </a:t>
            </a:r>
            <a:r>
              <a:rPr lang="en-US" sz="2000" b="0" i="0" u="none" strike="noStrike" baseline="0" dirty="0">
                <a:latin typeface="Helvetica" panose="020B0604020202020204" pitchFamily="34" charset="0"/>
                <a:cs typeface="Helvetica" panose="020B0604020202020204" pitchFamily="34" charset="0"/>
              </a:rPr>
              <a:t>(</a:t>
            </a:r>
            <a:r>
              <a:rPr lang="en-US" sz="2000" b="1" i="0" u="none" strike="noStrike" baseline="0" dirty="0">
                <a:latin typeface="Helvetica" panose="020B0604020202020204" pitchFamily="34" charset="0"/>
                <a:cs typeface="Helvetica" panose="020B0604020202020204" pitchFamily="34" charset="0"/>
              </a:rPr>
              <a:t>Master Boot Record</a:t>
            </a:r>
            <a:r>
              <a:rPr lang="en-US" sz="2000" b="0" i="0" u="none" strike="noStrike" baseline="0" dirty="0">
                <a:latin typeface="Helvetica" panose="020B0604020202020204" pitchFamily="34" charset="0"/>
                <a:cs typeface="Helvetica" panose="020B0604020202020204" pitchFamily="34" charset="0"/>
              </a:rPr>
              <a:t>) and is used to boot the computer.</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end of the MBR contains the partition table. This table gives the starting and ending addresses of each partition.</a:t>
            </a:r>
            <a:r>
              <a:rPr lang="en-US" sz="1800" b="0" i="0" u="none" strike="noStrike" baseline="0" dirty="0">
                <a:latin typeface="Helvetica" panose="020B0604020202020204" pitchFamily="34" charset="0"/>
                <a:cs typeface="Helvetica" panose="020B0604020202020204" pitchFamily="34" charset="0"/>
              </a:rPr>
              <a:t> </a:t>
            </a:r>
          </a:p>
        </p:txBody>
      </p:sp>
      <p:pic>
        <p:nvPicPr>
          <p:cNvPr id="6" name="Picture 5">
            <a:extLst>
              <a:ext uri="{FF2B5EF4-FFF2-40B4-BE49-F238E27FC236}">
                <a16:creationId xmlns:a16="http://schemas.microsoft.com/office/drawing/2014/main" id="{592C385E-F18F-4106-B41A-08F2D834D05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2" y="3923982"/>
            <a:ext cx="69754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3834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altLang="en-US" sz="3200" b="1" dirty="0">
                <a:solidFill>
                  <a:srgbClr val="0070C0"/>
                </a:solidFill>
                <a:latin typeface="Arial" panose="020B0604020202020204" pitchFamily="34" charset="0"/>
                <a:cs typeface="Arial" panose="020B0604020202020204" pitchFamily="34" charset="0"/>
              </a:rPr>
              <a:t>Computer System Hardware</a:t>
            </a:r>
            <a:endParaRPr lang="en-US" sz="3200" b="1" dirty="0">
              <a:solidFill>
                <a:srgbClr val="0070C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dirty="0"/>
          </a:p>
        </p:txBody>
      </p:sp>
      <p:sp>
        <p:nvSpPr>
          <p:cNvPr id="5" name="Rectangle 3">
            <a:extLst>
              <a:ext uri="{FF2B5EF4-FFF2-40B4-BE49-F238E27FC236}">
                <a16:creationId xmlns:a16="http://schemas.microsoft.com/office/drawing/2014/main" id="{8AFB4B41-5712-407E-AAFB-51C2ACBD822D}"/>
              </a:ext>
            </a:extLst>
          </p:cNvPr>
          <p:cNvSpPr txBox="1">
            <a:spLocks noChangeArrowheads="1"/>
          </p:cNvSpPr>
          <p:nvPr/>
        </p:nvSpPr>
        <p:spPr>
          <a:xfrm>
            <a:off x="2298700" y="1233489"/>
            <a:ext cx="7639050" cy="45307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Computer-system hardware</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the memory and other I/O devices</a:t>
            </a:r>
          </a:p>
          <a:p>
            <a:pPr lvl="1"/>
            <a:endParaRPr lang="en-US" altLang="en-US" dirty="0"/>
          </a:p>
        </p:txBody>
      </p:sp>
      <p:pic>
        <p:nvPicPr>
          <p:cNvPr id="6" name="Picture 2">
            <a:extLst>
              <a:ext uri="{FF2B5EF4-FFF2-40B4-BE49-F238E27FC236}">
                <a16:creationId xmlns:a16="http://schemas.microsoft.com/office/drawing/2014/main" id="{09CDE69A-2764-4595-9483-C0C27FD8E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4425" y="3065463"/>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659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Boot time</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1155238" y="1034653"/>
            <a:ext cx="8914607" cy="47886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342576" y="1233358"/>
            <a:ext cx="9215717" cy="2554545"/>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One of the partitions in the table is marked as active. When the computer is booted, the BIOS reads in and executes the MBR.</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first thing the MBR program does is locate the active partition, read in its first block, which is called the </a:t>
            </a:r>
            <a:r>
              <a:rPr lang="en-US" sz="2000" b="1" i="0" u="none" strike="noStrike" baseline="0" dirty="0">
                <a:latin typeface="Helvetica" panose="020B0604020202020204" pitchFamily="34" charset="0"/>
                <a:cs typeface="Helvetica" panose="020B0604020202020204" pitchFamily="34" charset="0"/>
              </a:rPr>
              <a:t>boot block</a:t>
            </a:r>
            <a:r>
              <a:rPr lang="en-US" sz="2000" b="0" i="0" u="none" strike="noStrike" baseline="0" dirty="0">
                <a:latin typeface="Helvetica" panose="020B0604020202020204" pitchFamily="34" charset="0"/>
                <a:cs typeface="Helvetica" panose="020B0604020202020204" pitchFamily="34" charset="0"/>
              </a:rPr>
              <a:t>, and execute it.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program in the boot block loads the operating system contained in that partition</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Every </a:t>
            </a:r>
            <a:r>
              <a:rPr lang="en-US" sz="2000" b="0" i="0" u="none" strike="noStrike" baseline="0" dirty="0">
                <a:latin typeface="Helvetica" panose="020B0604020202020204" pitchFamily="34" charset="0"/>
                <a:cs typeface="Helvetica" panose="020B0604020202020204" pitchFamily="34" charset="0"/>
              </a:rPr>
              <a:t>partition starts with a boot block, even if it does not contain a bootable operating system</a:t>
            </a:r>
            <a:r>
              <a:rPr lang="en-US" sz="1800" b="0" i="0" u="none" strike="noStrike" baseline="0"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E3494DB3-6C1D-4E42-84A4-AF6982ED64A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262" y="3986608"/>
            <a:ext cx="69754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277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1908215"/>
          </a:xfrm>
          <a:prstGeom prst="rect">
            <a:avLst/>
          </a:prstGeom>
          <a:noFill/>
        </p:spPr>
        <p:txBody>
          <a:bodyPr wrap="square">
            <a:spAutoFit/>
          </a:bodyPr>
          <a:lstStyle/>
          <a:p>
            <a:pPr marL="285750" indent="-285750">
              <a:buFont typeface="Arial" panose="020B0604020202020204" pitchFamily="34" charset="0"/>
              <a:buChar char="•"/>
            </a:pPr>
            <a:r>
              <a:rPr lang="en-US" sz="2000" b="1" i="0" u="none" strike="noStrike" baseline="0" dirty="0">
                <a:latin typeface="Helvetica" panose="020B0604020202020204" pitchFamily="34" charset="0"/>
                <a:cs typeface="Helvetica" panose="020B0604020202020204" pitchFamily="34" charset="0"/>
              </a:rPr>
              <a:t>Files </a:t>
            </a:r>
            <a:r>
              <a:rPr lang="en-US" sz="2000" b="0" i="0" u="none" strike="noStrike" baseline="0" dirty="0">
                <a:latin typeface="Helvetica" panose="020B0604020202020204" pitchFamily="34" charset="0"/>
                <a:cs typeface="Helvetica" panose="020B0604020202020204" pitchFamily="34" charset="0"/>
              </a:rPr>
              <a:t>are logical units of information created by processes.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When a process creates a file, it gives the file a </a:t>
            </a:r>
            <a:r>
              <a:rPr lang="en-US" sz="2000" b="1" i="0" u="none" strike="noStrike" baseline="0" dirty="0">
                <a:latin typeface="Helvetica" panose="020B0604020202020204" pitchFamily="34" charset="0"/>
                <a:cs typeface="Helvetica" panose="020B0604020202020204" pitchFamily="34" charset="0"/>
              </a:rPr>
              <a:t>name</a:t>
            </a:r>
            <a:r>
              <a:rPr lang="en-US" sz="2000" b="0" i="0" u="none" strike="noStrike" baseline="0" dirty="0">
                <a:latin typeface="Helvetica" panose="020B0604020202020204" pitchFamily="34" charset="0"/>
                <a:cs typeface="Helvetica" panose="020B0604020202020204" pitchFamily="34" charset="0"/>
              </a:rPr>
              <a:t>.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When the process terminates, the file continues to exist and can be accessed by other processes using its name.</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So, files</a:t>
            </a:r>
            <a:r>
              <a:rPr lang="en-US" sz="2000" b="0" i="0" u="none" strike="noStrike" baseline="0" dirty="0">
                <a:latin typeface="Helvetica" panose="020B0604020202020204" pitchFamily="34" charset="0"/>
                <a:cs typeface="Helvetica" panose="020B0604020202020204" pitchFamily="34" charset="0"/>
              </a:rPr>
              <a:t> provide a way to store information on the disk and read it back later.</a:t>
            </a:r>
          </a:p>
          <a:p>
            <a:pPr algn="l"/>
            <a:endParaRPr lang="en-US" dirty="0"/>
          </a:p>
        </p:txBody>
      </p:sp>
    </p:spTree>
    <p:extLst>
      <p:ext uri="{BB962C8B-B14F-4D97-AF65-F5344CB8AC3E}">
        <p14:creationId xmlns:p14="http://schemas.microsoft.com/office/powerpoint/2010/main" val="1587553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naming</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3139321"/>
          </a:xfrm>
          <a:prstGeom prst="rect">
            <a:avLst/>
          </a:prstGeom>
          <a:noFill/>
        </p:spPr>
        <p:txBody>
          <a:bodyPr wrap="square">
            <a:spAutoFit/>
          </a:bodyPr>
          <a:lstStyle/>
          <a:p>
            <a:pPr marL="742950" lvl="1" indent="-285750">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exact rules for file naming vary from system to system, but all current operating systems allow strings of one to eight letters as legal file names.</a:t>
            </a:r>
          </a:p>
          <a:p>
            <a:pPr algn="l"/>
            <a:endParaRPr lang="en-US" sz="2000" b="0" i="0" u="none" strike="noStrike" baseline="0" dirty="0">
              <a:latin typeface="Helvetica" panose="020B0604020202020204" pitchFamily="34" charset="0"/>
              <a:cs typeface="Helvetica" panose="020B0604020202020204" pitchFamily="34" charset="0"/>
            </a:endParaRPr>
          </a:p>
          <a:p>
            <a:pPr marL="742950" lvl="1" indent="-285750">
              <a:buFont typeface="Arial" panose="020B0604020202020204" pitchFamily="34" charset="0"/>
              <a:buChar char="•"/>
            </a:pPr>
            <a:r>
              <a:rPr lang="en-US" sz="2000" b="0" i="1" u="none" strike="noStrike" baseline="0" dirty="0" err="1">
                <a:latin typeface="Helvetica" panose="020B0604020202020204" pitchFamily="34" charset="0"/>
                <a:cs typeface="Helvetica" panose="020B0604020202020204" pitchFamily="34" charset="0"/>
              </a:rPr>
              <a:t>andrea</a:t>
            </a:r>
            <a:r>
              <a:rPr lang="en-US" sz="2000" b="0" i="0" u="none" strike="noStrike" baseline="0" dirty="0">
                <a:latin typeface="Helvetica" panose="020B0604020202020204" pitchFamily="34" charset="0"/>
                <a:cs typeface="Helvetica" panose="020B0604020202020204" pitchFamily="34" charset="0"/>
              </a:rPr>
              <a:t>, </a:t>
            </a:r>
            <a:r>
              <a:rPr lang="en-US" sz="2000" b="0" i="1" u="none" strike="noStrike" baseline="0" dirty="0" err="1">
                <a:latin typeface="Helvetica" panose="020B0604020202020204" pitchFamily="34" charset="0"/>
                <a:cs typeface="Helvetica" panose="020B0604020202020204" pitchFamily="34" charset="0"/>
              </a:rPr>
              <a:t>bruce</a:t>
            </a:r>
            <a:r>
              <a:rPr lang="en-US" sz="2000" b="0" i="0" u="none" strike="noStrike" baseline="0" dirty="0">
                <a:latin typeface="Helvetica" panose="020B0604020202020204" pitchFamily="34" charset="0"/>
                <a:cs typeface="Helvetica" panose="020B0604020202020204" pitchFamily="34" charset="0"/>
              </a:rPr>
              <a:t>, and </a:t>
            </a:r>
            <a:r>
              <a:rPr lang="en-US" sz="2000" b="0" i="1" u="none" strike="noStrike" baseline="0" dirty="0" err="1">
                <a:latin typeface="Helvetica" panose="020B0604020202020204" pitchFamily="34" charset="0"/>
                <a:cs typeface="Helvetica" panose="020B0604020202020204" pitchFamily="34" charset="0"/>
              </a:rPr>
              <a:t>cathy</a:t>
            </a:r>
            <a:r>
              <a:rPr lang="en-US" sz="2000" b="0" i="1" u="none" strike="noStrike" baseline="0" dirty="0">
                <a:latin typeface="Helvetica" panose="020B0604020202020204" pitchFamily="34" charset="0"/>
                <a:cs typeface="Helvetica" panose="020B0604020202020204" pitchFamily="34" charset="0"/>
              </a:rPr>
              <a:t> </a:t>
            </a:r>
            <a:r>
              <a:rPr lang="en-US" sz="2000" b="0" i="0" u="none" strike="noStrike" baseline="0" dirty="0">
                <a:latin typeface="Helvetica" panose="020B0604020202020204" pitchFamily="34" charset="0"/>
                <a:cs typeface="Helvetica" panose="020B0604020202020204" pitchFamily="34" charset="0"/>
              </a:rPr>
              <a:t>are possible file names. </a:t>
            </a:r>
          </a:p>
          <a:p>
            <a:pPr marL="742950" lvl="1" indent="-285750">
              <a:buFont typeface="Arial" panose="020B0604020202020204" pitchFamily="34" charset="0"/>
              <a:buChar char="•"/>
            </a:pPr>
            <a:r>
              <a:rPr lang="en-US" sz="2000" dirty="0">
                <a:latin typeface="Helvetica" panose="020B0604020202020204" pitchFamily="34" charset="0"/>
                <a:cs typeface="Helvetica" panose="020B0604020202020204" pitchFamily="34" charset="0"/>
              </a:rPr>
              <a:t>D</a:t>
            </a:r>
            <a:r>
              <a:rPr lang="en-US" sz="2000" b="0" i="0" u="none" strike="noStrike" baseline="0" dirty="0">
                <a:latin typeface="Helvetica" panose="020B0604020202020204" pitchFamily="34" charset="0"/>
                <a:cs typeface="Helvetica" panose="020B0604020202020204" pitchFamily="34" charset="0"/>
              </a:rPr>
              <a:t>igits and special characters are also permitted, like </a:t>
            </a:r>
            <a:r>
              <a:rPr lang="en-US" sz="2000" b="0" i="1" u="none" strike="noStrike" baseline="0" dirty="0">
                <a:latin typeface="Helvetica" panose="020B0604020202020204" pitchFamily="34" charset="0"/>
                <a:cs typeface="Helvetica" panose="020B0604020202020204" pitchFamily="34" charset="0"/>
              </a:rPr>
              <a:t>2</a:t>
            </a:r>
            <a:r>
              <a:rPr lang="en-US" sz="2000" b="0" i="0" u="none" strike="noStrike" baseline="0" dirty="0">
                <a:latin typeface="Helvetica" panose="020B0604020202020204" pitchFamily="34" charset="0"/>
                <a:cs typeface="Helvetica" panose="020B0604020202020204" pitchFamily="34" charset="0"/>
              </a:rPr>
              <a:t>, </a:t>
            </a:r>
            <a:r>
              <a:rPr lang="en-US" sz="2000" b="0" i="1" u="none" strike="noStrike" baseline="0" dirty="0">
                <a:latin typeface="Helvetica" panose="020B0604020202020204" pitchFamily="34" charset="0"/>
                <a:cs typeface="Helvetica" panose="020B0604020202020204" pitchFamily="34" charset="0"/>
              </a:rPr>
              <a:t>urgent!</a:t>
            </a:r>
            <a:r>
              <a:rPr lang="en-US" sz="2000" b="0" i="0" u="none" strike="noStrike" baseline="0" dirty="0">
                <a:latin typeface="Helvetica" panose="020B0604020202020204" pitchFamily="34" charset="0"/>
                <a:cs typeface="Helvetica" panose="020B0604020202020204" pitchFamily="34" charset="0"/>
              </a:rPr>
              <a:t>, and </a:t>
            </a:r>
            <a:r>
              <a:rPr lang="en-US" sz="2000" b="0" i="1" u="none" strike="noStrike" baseline="0" dirty="0">
                <a:latin typeface="Helvetica" panose="020B0604020202020204" pitchFamily="34" charset="0"/>
                <a:cs typeface="Helvetica" panose="020B0604020202020204" pitchFamily="34" charset="0"/>
              </a:rPr>
              <a:t>Fig.2-14 </a:t>
            </a:r>
          </a:p>
          <a:p>
            <a:pPr marL="742950" lvl="1" indent="-285750">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Many file systems support names as long as 255 characters.</a:t>
            </a:r>
          </a:p>
          <a:p>
            <a:pPr marL="742950" lvl="1" indent="-285750">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Some file systems distinguish between upper- and lowercase letters (UNIX), whereas others do not (MS-DOS)</a:t>
            </a:r>
            <a:endParaRPr lang="en-US" sz="1800" b="0" i="0" u="none" strike="noStrike" baseline="0" dirty="0">
              <a:latin typeface="Times-Roman"/>
            </a:endParaRPr>
          </a:p>
          <a:p>
            <a:pPr algn="l"/>
            <a:endParaRPr lang="en-US" dirty="0"/>
          </a:p>
        </p:txBody>
      </p:sp>
    </p:spTree>
    <p:extLst>
      <p:ext uri="{BB962C8B-B14F-4D97-AF65-F5344CB8AC3E}">
        <p14:creationId xmlns:p14="http://schemas.microsoft.com/office/powerpoint/2010/main" val="3799297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naming</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4924425"/>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Many operating systems support two-part file names, with the two parts separated by a period, as in </a:t>
            </a:r>
            <a:r>
              <a:rPr lang="en-US" sz="2000" b="0" i="1" u="none" strike="noStrike" baseline="0" dirty="0" err="1">
                <a:latin typeface="Helvetica" panose="020B0604020202020204" pitchFamily="34" charset="0"/>
                <a:cs typeface="Helvetica" panose="020B0604020202020204" pitchFamily="34" charset="0"/>
              </a:rPr>
              <a:t>prog.c</a:t>
            </a:r>
            <a:r>
              <a:rPr lang="en-US" sz="2000" b="0" i="0" u="none" strike="noStrike" baseline="0" dirty="0">
                <a:latin typeface="Helvetica" panose="020B0604020202020204" pitchFamily="34" charset="0"/>
                <a:cs typeface="Helvetica" panose="020B0604020202020204" pitchFamily="34" charset="0"/>
              </a:rPr>
              <a:t>.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part following the period is called the </a:t>
            </a:r>
            <a:r>
              <a:rPr lang="en-US" sz="2000" b="1" i="0" u="none" strike="noStrike" baseline="0" dirty="0">
                <a:latin typeface="Helvetica" panose="020B0604020202020204" pitchFamily="34" charset="0"/>
                <a:cs typeface="Helvetica" panose="020B0604020202020204" pitchFamily="34" charset="0"/>
              </a:rPr>
              <a:t>file extension </a:t>
            </a:r>
            <a:r>
              <a:rPr lang="en-US" sz="2000" b="0" i="0" u="none" strike="noStrike" baseline="0" dirty="0">
                <a:latin typeface="Helvetica" panose="020B0604020202020204" pitchFamily="34" charset="0"/>
                <a:cs typeface="Helvetica" panose="020B0604020202020204" pitchFamily="34" charset="0"/>
              </a:rPr>
              <a:t>and usually indicates something about the file.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In MS-DOS, for example, file names are 1 to 8 characters, plus an optional extension of 1 to 3 characters.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In UNIX, the size of the extension, if any, is up to the user, and a file may even have two or more extensions: </a:t>
            </a:r>
            <a:r>
              <a:rPr lang="en-US" sz="2000" b="0" i="1" u="none" strike="noStrike" baseline="0" dirty="0">
                <a:latin typeface="Helvetica" panose="020B0604020202020204" pitchFamily="34" charset="0"/>
                <a:cs typeface="Helvetica" panose="020B0604020202020204" pitchFamily="34" charset="0"/>
              </a:rPr>
              <a:t>homepage.html.zip</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UNIX file extensions are just conventions and are not enforced by the operating system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Windows is aware of the extensions and assigns meaning to them. When a user double clicks on a file name, the program assigned to its file extension is launched with the file as paramete</a:t>
            </a:r>
            <a:r>
              <a:rPr lang="en-US" sz="1800" b="0" i="0" u="none" strike="noStrike" baseline="0" dirty="0">
                <a:latin typeface="Helvetica" panose="020B0604020202020204" pitchFamily="34" charset="0"/>
                <a:cs typeface="Helvetica" panose="020B0604020202020204" pitchFamily="34" charset="0"/>
              </a:rPr>
              <a:t>r. </a:t>
            </a:r>
          </a:p>
          <a:p>
            <a:pPr marL="1200150" lvl="2" indent="-285750">
              <a:buFont typeface="Arial" panose="020B0604020202020204" pitchFamily="34" charset="0"/>
              <a:buChar char="•"/>
            </a:pPr>
            <a:r>
              <a:rPr lang="en-US" b="0" i="0" u="none" strike="noStrike" baseline="0" dirty="0">
                <a:latin typeface="Helvetica" panose="020B0604020202020204" pitchFamily="34" charset="0"/>
                <a:cs typeface="Helvetica" panose="020B0604020202020204" pitchFamily="34" charset="0"/>
              </a:rPr>
              <a:t>For example, double clicking on </a:t>
            </a:r>
            <a:r>
              <a:rPr lang="en-US" b="0" i="1" u="none" strike="noStrike" baseline="0" dirty="0">
                <a:latin typeface="Helvetica" panose="020B0604020202020204" pitchFamily="34" charset="0"/>
                <a:cs typeface="Helvetica" panose="020B0604020202020204" pitchFamily="34" charset="0"/>
              </a:rPr>
              <a:t>file.docx </a:t>
            </a:r>
            <a:r>
              <a:rPr lang="en-US" b="0" i="0" u="none" strike="noStrike" baseline="0" dirty="0">
                <a:latin typeface="Helvetica" panose="020B0604020202020204" pitchFamily="34" charset="0"/>
                <a:cs typeface="Helvetica" panose="020B0604020202020204" pitchFamily="34" charset="0"/>
              </a:rPr>
              <a:t>starts Microsoft </a:t>
            </a:r>
            <a:r>
              <a:rPr lang="en-US" b="0" i="1" u="none" strike="noStrike" baseline="0" dirty="0">
                <a:latin typeface="Helvetica" panose="020B0604020202020204" pitchFamily="34" charset="0"/>
                <a:cs typeface="Helvetica" panose="020B0604020202020204" pitchFamily="34" charset="0"/>
              </a:rPr>
              <a:t>Word </a:t>
            </a:r>
            <a:r>
              <a:rPr lang="en-US" b="0" i="0" u="none" strike="noStrike" baseline="0" dirty="0">
                <a:latin typeface="Helvetica" panose="020B0604020202020204" pitchFamily="34" charset="0"/>
                <a:cs typeface="Helvetica" panose="020B0604020202020204" pitchFamily="34" charset="0"/>
              </a:rPr>
              <a:t>with </a:t>
            </a:r>
            <a:r>
              <a:rPr lang="en-US" b="0" i="1" u="none" strike="noStrike" baseline="0" dirty="0">
                <a:latin typeface="Helvetica" panose="020B0604020202020204" pitchFamily="34" charset="0"/>
                <a:cs typeface="Helvetica" panose="020B0604020202020204" pitchFamily="34" charset="0"/>
              </a:rPr>
              <a:t>file.docx </a:t>
            </a:r>
            <a:r>
              <a:rPr lang="en-US" b="0" i="0" u="none" strike="noStrike" baseline="0" dirty="0">
                <a:latin typeface="Helvetica" panose="020B0604020202020204" pitchFamily="34" charset="0"/>
                <a:cs typeface="Helvetica" panose="020B0604020202020204" pitchFamily="34" charset="0"/>
              </a:rPr>
              <a:t>as the initial file to edit.</a:t>
            </a: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094791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80FD302-5D12-46B6-926C-02556C128A49}"/>
              </a:ext>
            </a:extLst>
          </p:cNvPr>
          <p:cNvSpPr>
            <a:spLocks noChangeArrowheads="1"/>
          </p:cNvSpPr>
          <p:nvPr/>
        </p:nvSpPr>
        <p:spPr bwMode="auto">
          <a:xfrm>
            <a:off x="1524000" y="5937250"/>
            <a:ext cx="914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2400">
                <a:latin typeface="Arial" panose="020B0604020202020204" pitchFamily="34" charset="0"/>
              </a:rPr>
              <a:t>.</a:t>
            </a:r>
          </a:p>
        </p:txBody>
      </p:sp>
      <p:sp>
        <p:nvSpPr>
          <p:cNvPr id="22531" name="Rectangle 3">
            <a:extLst>
              <a:ext uri="{FF2B5EF4-FFF2-40B4-BE49-F238E27FC236}">
                <a16:creationId xmlns:a16="http://schemas.microsoft.com/office/drawing/2014/main" id="{0C662F97-2053-47C0-8BF5-BBFA8A73465E}"/>
              </a:ext>
            </a:extLst>
          </p:cNvPr>
          <p:cNvSpPr>
            <a:spLocks noChangeArrowheads="1"/>
          </p:cNvSpPr>
          <p:nvPr/>
        </p:nvSpPr>
        <p:spPr bwMode="auto">
          <a:xfrm>
            <a:off x="4424597" y="34924"/>
            <a:ext cx="4936761" cy="71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solidFill>
                  <a:srgbClr val="0070C0"/>
                </a:solidFill>
                <a:latin typeface="Arial" panose="020B0604020202020204" pitchFamily="34" charset="0"/>
              </a:rPr>
              <a:t>File types, extensions</a:t>
            </a:r>
          </a:p>
        </p:txBody>
      </p:sp>
      <p:sp>
        <p:nvSpPr>
          <p:cNvPr id="22532" name="Rectangle 4">
            <a:extLst>
              <a:ext uri="{FF2B5EF4-FFF2-40B4-BE49-F238E27FC236}">
                <a16:creationId xmlns:a16="http://schemas.microsoft.com/office/drawing/2014/main" id="{261C7C3E-9455-47FB-92B3-F748CDD7085E}"/>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a:solidFill>
                  <a:srgbClr val="898989"/>
                </a:solidFill>
              </a:rPr>
              <a:t>Tanenbaum, Modern Operating Systems 3 e, (c) 2008 Prentice-Hall, Inc. All rights reserved. 0-13-</a:t>
            </a:r>
            <a:r>
              <a:rPr lang="en-US" altLang="en-US" sz="1200" b="1">
                <a:solidFill>
                  <a:srgbClr val="898989"/>
                </a:solidFill>
              </a:rPr>
              <a:t>6006639</a:t>
            </a:r>
          </a:p>
        </p:txBody>
      </p:sp>
      <p:pic>
        <p:nvPicPr>
          <p:cNvPr id="6" name="Picture 4">
            <a:extLst>
              <a:ext uri="{FF2B5EF4-FFF2-40B4-BE49-F238E27FC236}">
                <a16:creationId xmlns:a16="http://schemas.microsoft.com/office/drawing/2014/main" id="{5C91AC18-0180-4492-B60B-D77090E44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715" t="1186" r="15715" b="1186"/>
          <a:stretch>
            <a:fillRect/>
          </a:stretch>
        </p:blipFill>
        <p:spPr bwMode="auto">
          <a:xfrm>
            <a:off x="3712578" y="967978"/>
            <a:ext cx="5266180" cy="5624712"/>
          </a:xfrm>
          <a:prstGeom prst="rect">
            <a:avLst/>
          </a:prstGeom>
          <a:noFill/>
          <a:ln w="38100" cmpd="dbl">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B9962686-EB10-476C-A6AC-E3D304176E75}"/>
              </a:ext>
            </a:extLst>
          </p:cNvPr>
          <p:cNvSpPr>
            <a:spLocks noGrp="1" noChangeArrowheads="1"/>
          </p:cNvSpPr>
          <p:nvPr>
            <p:ph type="title"/>
          </p:nvPr>
        </p:nvSpPr>
        <p:spPr>
          <a:xfrm>
            <a:off x="4223585" y="339723"/>
            <a:ext cx="4215877"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File Structure</a:t>
            </a:r>
          </a:p>
        </p:txBody>
      </p:sp>
      <p:sp>
        <p:nvSpPr>
          <p:cNvPr id="15363" name="Rectangle 3">
            <a:extLst>
              <a:ext uri="{FF2B5EF4-FFF2-40B4-BE49-F238E27FC236}">
                <a16:creationId xmlns:a16="http://schemas.microsoft.com/office/drawing/2014/main" id="{99E21934-9FD8-4F70-8E28-C941EF28E491}"/>
              </a:ext>
            </a:extLst>
          </p:cNvPr>
          <p:cNvSpPr>
            <a:spLocks noGrp="1" noChangeArrowheads="1"/>
          </p:cNvSpPr>
          <p:nvPr>
            <p:ph type="body" idx="1"/>
          </p:nvPr>
        </p:nvSpPr>
        <p:spPr>
          <a:xfrm>
            <a:off x="2373313" y="1246450"/>
            <a:ext cx="7777162" cy="4530725"/>
          </a:xfrm>
        </p:spPr>
        <p:txBody>
          <a:bodyPr>
            <a:noAutofit/>
          </a:bodyPr>
          <a:lstStyle/>
          <a:p>
            <a:pPr>
              <a:lnSpc>
                <a:spcPct val="90000"/>
              </a:lnSpc>
            </a:pPr>
            <a:r>
              <a:rPr lang="en-US" altLang="en-US" sz="2000" dirty="0">
                <a:latin typeface="Helvetica" panose="020B0604020202020204" pitchFamily="34" charset="0"/>
                <a:cs typeface="Helvetica" panose="020B0604020202020204" pitchFamily="34" charset="0"/>
              </a:rPr>
              <a:t>None - sequence of bytes</a:t>
            </a:r>
          </a:p>
          <a:p>
            <a:pPr>
              <a:lnSpc>
                <a:spcPct val="90000"/>
              </a:lnSpc>
            </a:pPr>
            <a:r>
              <a:rPr lang="en-US" altLang="en-US" sz="2000" dirty="0">
                <a:latin typeface="Helvetica" panose="020B0604020202020204" pitchFamily="34" charset="0"/>
                <a:cs typeface="Helvetica" panose="020B0604020202020204" pitchFamily="34" charset="0"/>
              </a:rPr>
              <a:t>Simple record structure</a:t>
            </a:r>
          </a:p>
          <a:p>
            <a:pPr lvl="1">
              <a:lnSpc>
                <a:spcPct val="90000"/>
              </a:lnSpc>
            </a:pPr>
            <a:r>
              <a:rPr lang="en-US" altLang="en-US" sz="1800" dirty="0">
                <a:latin typeface="Helvetica" panose="020B0604020202020204" pitchFamily="34" charset="0"/>
                <a:cs typeface="Helvetica" panose="020B0604020202020204" pitchFamily="34" charset="0"/>
              </a:rPr>
              <a:t>Lines (directories)</a:t>
            </a:r>
          </a:p>
          <a:p>
            <a:pPr lvl="1">
              <a:lnSpc>
                <a:spcPct val="90000"/>
              </a:lnSpc>
            </a:pPr>
            <a:r>
              <a:rPr lang="en-US" altLang="en-US" sz="1800" dirty="0">
                <a:latin typeface="Helvetica" panose="020B0604020202020204" pitchFamily="34" charset="0"/>
                <a:cs typeface="Helvetica" panose="020B0604020202020204" pitchFamily="34" charset="0"/>
              </a:rPr>
              <a:t>Fixed length</a:t>
            </a:r>
          </a:p>
          <a:p>
            <a:pPr lvl="1">
              <a:lnSpc>
                <a:spcPct val="90000"/>
              </a:lnSpc>
            </a:pPr>
            <a:r>
              <a:rPr lang="en-US" altLang="en-US" sz="1800" dirty="0">
                <a:latin typeface="Helvetica" panose="020B0604020202020204" pitchFamily="34" charset="0"/>
                <a:cs typeface="Helvetica" panose="020B0604020202020204" pitchFamily="34" charset="0"/>
              </a:rPr>
              <a:t>Variable length</a:t>
            </a:r>
          </a:p>
          <a:p>
            <a:pPr>
              <a:lnSpc>
                <a:spcPct val="90000"/>
              </a:lnSpc>
            </a:pPr>
            <a:r>
              <a:rPr lang="en-US" altLang="en-US" sz="2000" dirty="0">
                <a:latin typeface="Helvetica" panose="020B0604020202020204" pitchFamily="34" charset="0"/>
                <a:cs typeface="Helvetica" panose="020B0604020202020204" pitchFamily="34" charset="0"/>
              </a:rPr>
              <a:t>Complex Structures</a:t>
            </a:r>
          </a:p>
          <a:p>
            <a:pPr lvl="1">
              <a:lnSpc>
                <a:spcPct val="90000"/>
              </a:lnSpc>
            </a:pPr>
            <a:r>
              <a:rPr lang="en-US" altLang="en-US" sz="2000" dirty="0">
                <a:latin typeface="Helvetica" panose="020B0604020202020204" pitchFamily="34" charset="0"/>
                <a:cs typeface="Helvetica" panose="020B0604020202020204" pitchFamily="34" charset="0"/>
              </a:rPr>
              <a:t>Formatted document (Word, Latex, binaries)</a:t>
            </a:r>
          </a:p>
          <a:p>
            <a:pPr lvl="1">
              <a:lnSpc>
                <a:spcPct val="90000"/>
              </a:lnSpc>
            </a:pPr>
            <a:r>
              <a:rPr lang="en-US" altLang="en-US" sz="2000" dirty="0">
                <a:latin typeface="Helvetica" panose="020B0604020202020204" pitchFamily="34" charset="0"/>
                <a:cs typeface="Helvetica" panose="020B0604020202020204" pitchFamily="34" charset="0"/>
              </a:rPr>
              <a:t>Relocatable load file (libraries)</a:t>
            </a:r>
          </a:p>
          <a:p>
            <a:pPr>
              <a:lnSpc>
                <a:spcPct val="90000"/>
              </a:lnSpc>
            </a:pPr>
            <a:r>
              <a:rPr lang="en-US" altLang="en-US" sz="2000" dirty="0">
                <a:latin typeface="Helvetica" panose="020B0604020202020204" pitchFamily="34" charset="0"/>
                <a:cs typeface="Helvetica" panose="020B0604020202020204" pitchFamily="34" charset="0"/>
              </a:rPr>
              <a:t>Who decides:</a:t>
            </a:r>
          </a:p>
          <a:p>
            <a:pPr lvl="1">
              <a:lnSpc>
                <a:spcPct val="90000"/>
              </a:lnSpc>
            </a:pPr>
            <a:r>
              <a:rPr lang="en-US" altLang="en-US" sz="2000" dirty="0">
                <a:latin typeface="Helvetica" panose="020B0604020202020204" pitchFamily="34" charset="0"/>
                <a:cs typeface="Helvetica" panose="020B0604020202020204" pitchFamily="34" charset="0"/>
              </a:rPr>
              <a:t>Operating system</a:t>
            </a:r>
          </a:p>
          <a:p>
            <a:pPr lvl="1">
              <a:lnSpc>
                <a:spcPct val="90000"/>
              </a:lnSpc>
            </a:pPr>
            <a:r>
              <a:rPr lang="en-US" altLang="en-US" sz="2000" dirty="0">
                <a:latin typeface="Helvetica" panose="020B0604020202020204" pitchFamily="34" charset="0"/>
                <a:cs typeface="Helvetica" panose="020B0604020202020204" pitchFamily="34" charset="0"/>
              </a:rPr>
              <a:t>Program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types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6" y="1341276"/>
            <a:ext cx="6581668" cy="923330"/>
          </a:xfrm>
          <a:prstGeom prst="rect">
            <a:avLst/>
          </a:prstGeom>
          <a:noFill/>
        </p:spPr>
        <p:txBody>
          <a:bodyPr wrap="square">
            <a:spAutoFit/>
          </a:bodyPr>
          <a:lstStyle/>
          <a:p>
            <a:pPr marL="285750" indent="-285750" algn="l" eaLnBrk="1" hangingPunct="1">
              <a:spcBef>
                <a:spcPct val="20000"/>
              </a:spcBef>
              <a:buClr>
                <a:srgbClr val="0070C0"/>
              </a:buClr>
              <a:buFont typeface="Arial" panose="020B0604020202020204" pitchFamily="34" charset="0"/>
              <a:buChar char="•"/>
            </a:pPr>
            <a:r>
              <a:rPr lang="en-US" altLang="en-US" sz="1800" dirty="0">
                <a:latin typeface="Helvetica" panose="020B0604020202020204" pitchFamily="34" charset="0"/>
                <a:cs typeface="Helvetica" panose="020B0604020202020204" pitchFamily="34" charset="0"/>
              </a:rPr>
              <a:t>Regular- contains user information (ASCII, binary)</a:t>
            </a:r>
          </a:p>
          <a:p>
            <a:pPr marL="285750" indent="-285750" algn="l">
              <a:buFont typeface="Arial" panose="020B0604020202020204" pitchFamily="34" charset="0"/>
              <a:buChar char="•"/>
            </a:pPr>
            <a:r>
              <a:rPr lang="en-US" altLang="en-US" sz="1800" dirty="0">
                <a:latin typeface="Helvetica" panose="020B0604020202020204" pitchFamily="34" charset="0"/>
                <a:cs typeface="Helvetica" panose="020B0604020202020204" pitchFamily="34" charset="0"/>
              </a:rPr>
              <a:t>Directories, </a:t>
            </a:r>
            <a:r>
              <a:rPr lang="en-US" sz="1800" b="0" i="0" u="none" strike="noStrike" baseline="0" dirty="0">
                <a:latin typeface="Helvetica" panose="020B0604020202020204" pitchFamily="34" charset="0"/>
                <a:cs typeface="Helvetica" panose="020B0604020202020204" pitchFamily="34" charset="0"/>
              </a:rPr>
              <a:t>are system files for maintaining the structure of the file system</a:t>
            </a:r>
            <a:endParaRPr lang="en-US" altLang="en-US" sz="1800" dirty="0">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A0DFF5DB-309A-4F60-8A23-B066FD238495}"/>
              </a:ext>
            </a:extLst>
          </p:cNvPr>
          <p:cNvPicPr>
            <a:picLocks noChangeAspect="1"/>
          </p:cNvPicPr>
          <p:nvPr/>
        </p:nvPicPr>
        <p:blipFill>
          <a:blip r:embed="rId2"/>
          <a:stretch>
            <a:fillRect/>
          </a:stretch>
        </p:blipFill>
        <p:spPr>
          <a:xfrm>
            <a:off x="7860633" y="1097280"/>
            <a:ext cx="2634049" cy="5751489"/>
          </a:xfrm>
          <a:prstGeom prst="rect">
            <a:avLst/>
          </a:prstGeom>
        </p:spPr>
      </p:pic>
    </p:spTree>
    <p:extLst>
      <p:ext uri="{BB962C8B-B14F-4D97-AF65-F5344CB8AC3E}">
        <p14:creationId xmlns:p14="http://schemas.microsoft.com/office/powerpoint/2010/main" val="40185076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8DB50098-8338-42C7-ADF1-A95A9A39218A}"/>
              </a:ext>
            </a:extLst>
          </p:cNvPr>
          <p:cNvSpPr>
            <a:spLocks noChangeArrowheads="1"/>
          </p:cNvSpPr>
          <p:nvPr/>
        </p:nvSpPr>
        <p:spPr bwMode="auto">
          <a:xfrm>
            <a:off x="4791856" y="232349"/>
            <a:ext cx="4404610" cy="831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solidFill>
                  <a:srgbClr val="0070C0"/>
                </a:solidFill>
                <a:latin typeface="Arial" panose="020B0604020202020204" pitchFamily="34" charset="0"/>
              </a:rPr>
              <a:t>File access </a:t>
            </a:r>
          </a:p>
        </p:txBody>
      </p:sp>
      <p:sp>
        <p:nvSpPr>
          <p:cNvPr id="29700" name="Rectangle 4">
            <a:extLst>
              <a:ext uri="{FF2B5EF4-FFF2-40B4-BE49-F238E27FC236}">
                <a16:creationId xmlns:a16="http://schemas.microsoft.com/office/drawing/2014/main" id="{202997C1-75DD-4D26-9BC2-C85079F5ED43}"/>
              </a:ext>
            </a:extLst>
          </p:cNvPr>
          <p:cNvSpPr>
            <a:spLocks noChangeArrowheads="1"/>
          </p:cNvSpPr>
          <p:nvPr/>
        </p:nvSpPr>
        <p:spPr bwMode="auto">
          <a:xfrm>
            <a:off x="1701800" y="6565901"/>
            <a:ext cx="8712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200">
                <a:solidFill>
                  <a:srgbClr val="898989"/>
                </a:solidFill>
              </a:rPr>
              <a:t>Tanenbaum, Modern Operating Systems 3 e, (c) 2008 Prentice-Hall, Inc. All rights reserved. 0-13-</a:t>
            </a:r>
            <a:r>
              <a:rPr lang="en-US" altLang="en-US" sz="1200" b="1">
                <a:solidFill>
                  <a:srgbClr val="898989"/>
                </a:solidFill>
              </a:rPr>
              <a:t>6006639</a:t>
            </a:r>
          </a:p>
        </p:txBody>
      </p:sp>
      <p:sp>
        <p:nvSpPr>
          <p:cNvPr id="5" name="Rectangle 3">
            <a:extLst>
              <a:ext uri="{FF2B5EF4-FFF2-40B4-BE49-F238E27FC236}">
                <a16:creationId xmlns:a16="http://schemas.microsoft.com/office/drawing/2014/main" id="{7688D686-94F4-462B-828B-8937371EA168}"/>
              </a:ext>
            </a:extLst>
          </p:cNvPr>
          <p:cNvSpPr txBox="1">
            <a:spLocks noChangeArrowheads="1"/>
          </p:cNvSpPr>
          <p:nvPr/>
        </p:nvSpPr>
        <p:spPr>
          <a:xfrm>
            <a:off x="2133600" y="1615997"/>
            <a:ext cx="7848599" cy="452913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3203575" algn="l"/>
                <a:tab pos="4056063" algn="l"/>
              </a:tabLst>
            </a:pPr>
            <a:r>
              <a:rPr lang="en-US" altLang="en-US" sz="2000" b="1" dirty="0"/>
              <a:t>Sequential Access</a:t>
            </a:r>
          </a:p>
          <a:p>
            <a:pPr>
              <a:spcBef>
                <a:spcPct val="10000"/>
              </a:spcBef>
              <a:buFont typeface="Monotype Sorts" pitchFamily="-84" charset="2"/>
              <a:buNone/>
              <a:tabLst>
                <a:tab pos="3203575" algn="l"/>
                <a:tab pos="4056063" algn="l"/>
              </a:tabLst>
            </a:pPr>
            <a:r>
              <a:rPr lang="en-US" altLang="en-US" sz="2000" dirty="0">
                <a:solidFill>
                  <a:srgbClr val="000000"/>
                </a:solidFill>
              </a:rPr>
              <a:t>		</a:t>
            </a:r>
            <a:r>
              <a:rPr lang="en-US" altLang="en-US" sz="2000" b="1" dirty="0">
                <a:solidFill>
                  <a:srgbClr val="000000"/>
                </a:solidFill>
                <a:latin typeface="Courier New" panose="02070309020205020404" pitchFamily="49" charset="0"/>
                <a:cs typeface="Courier New" panose="02070309020205020404" pitchFamily="49" charset="0"/>
              </a:rPr>
              <a:t>read next</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write next </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reset</a:t>
            </a:r>
          </a:p>
          <a:p>
            <a:pPr>
              <a:spcBef>
                <a:spcPct val="10000"/>
              </a:spcBef>
              <a:buFont typeface="Monotype Sorts" pitchFamily="-84" charset="2"/>
              <a:buNone/>
              <a:tabLst>
                <a:tab pos="3203575" algn="l"/>
                <a:tab pos="4056063" algn="l"/>
              </a:tabLst>
            </a:pPr>
            <a:r>
              <a:rPr lang="en-US" altLang="en-US" sz="2000" dirty="0">
                <a:solidFill>
                  <a:srgbClr val="000000"/>
                </a:solidFill>
              </a:rPr>
              <a:t>		no read after last write</a:t>
            </a:r>
          </a:p>
          <a:p>
            <a:pPr>
              <a:spcBef>
                <a:spcPct val="10000"/>
              </a:spcBef>
              <a:buFont typeface="Monotype Sorts" pitchFamily="-84" charset="2"/>
              <a:buNone/>
              <a:tabLst>
                <a:tab pos="3203575" algn="l"/>
                <a:tab pos="4056063" algn="l"/>
              </a:tabLst>
            </a:pPr>
            <a:r>
              <a:rPr lang="en-US" altLang="en-US" sz="2000" dirty="0">
                <a:solidFill>
                  <a:srgbClr val="000000"/>
                </a:solidFill>
              </a:rPr>
              <a:t>			(rewrite)</a:t>
            </a:r>
          </a:p>
          <a:p>
            <a:pPr>
              <a:tabLst>
                <a:tab pos="3203575" algn="l"/>
                <a:tab pos="4056063" algn="l"/>
              </a:tabLst>
            </a:pPr>
            <a:r>
              <a:rPr lang="en-US" altLang="en-US" sz="2000" b="1" dirty="0">
                <a:solidFill>
                  <a:srgbClr val="000000"/>
                </a:solidFill>
              </a:rPr>
              <a:t>Direct Access – </a:t>
            </a:r>
            <a:r>
              <a:rPr lang="en-US" altLang="en-US" sz="2000" dirty="0">
                <a:solidFill>
                  <a:srgbClr val="000000"/>
                </a:solidFill>
              </a:rPr>
              <a:t>file is fixed length </a:t>
            </a:r>
            <a:r>
              <a:rPr lang="en-US" altLang="en-US" sz="2000" b="1" dirty="0">
                <a:solidFill>
                  <a:srgbClr val="006699"/>
                </a:solidFill>
                <a:latin typeface="+mj-lt"/>
              </a:rPr>
              <a:t>logical</a:t>
            </a:r>
            <a:r>
              <a:rPr lang="en-US" altLang="en-US" sz="2000" dirty="0">
                <a:solidFill>
                  <a:srgbClr val="0033CC"/>
                </a:solidFill>
              </a:rPr>
              <a:t> </a:t>
            </a:r>
            <a:r>
              <a:rPr lang="en-US" altLang="en-US" sz="2000" b="1" dirty="0">
                <a:solidFill>
                  <a:srgbClr val="006699"/>
                </a:solidFill>
                <a:latin typeface="+mj-lt"/>
              </a:rPr>
              <a:t>records</a:t>
            </a:r>
          </a:p>
          <a:p>
            <a:pPr>
              <a:spcBef>
                <a:spcPct val="10000"/>
              </a:spcBef>
              <a:buFont typeface="Monotype Sorts" pitchFamily="-84" charset="2"/>
              <a:buNone/>
              <a:tabLst>
                <a:tab pos="3203575" algn="l"/>
                <a:tab pos="4056063" algn="l"/>
              </a:tabLst>
            </a:pPr>
            <a:r>
              <a:rPr lang="en-US" altLang="en-US" sz="2000" dirty="0">
                <a:solidFill>
                  <a:srgbClr val="000000"/>
                </a:solidFill>
              </a:rPr>
              <a:t>		</a:t>
            </a:r>
            <a:r>
              <a:rPr lang="en-US" altLang="en-US" sz="2000" b="1" dirty="0">
                <a:solidFill>
                  <a:srgbClr val="000000"/>
                </a:solidFill>
                <a:latin typeface="Courier New" panose="02070309020205020404" pitchFamily="49" charset="0"/>
                <a:cs typeface="Courier New" panose="02070309020205020404" pitchFamily="49" charset="0"/>
              </a:rPr>
              <a:t>read </a:t>
            </a:r>
            <a:r>
              <a:rPr lang="en-US" altLang="en-US" sz="2000" b="1" i="1" dirty="0">
                <a:solidFill>
                  <a:srgbClr val="000000"/>
                </a:solidFill>
                <a:latin typeface="Courier New" panose="02070309020205020404" pitchFamily="49" charset="0"/>
                <a:cs typeface="Courier New" panose="02070309020205020404" pitchFamily="49" charset="0"/>
              </a:rPr>
              <a:t>n</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write </a:t>
            </a:r>
            <a:r>
              <a:rPr lang="en-US" altLang="en-US" sz="2000" b="1" i="1" dirty="0">
                <a:solidFill>
                  <a:srgbClr val="000000"/>
                </a:solidFill>
                <a:latin typeface="Courier New" panose="02070309020205020404" pitchFamily="49" charset="0"/>
                <a:cs typeface="Courier New" panose="02070309020205020404" pitchFamily="49" charset="0"/>
              </a:rPr>
              <a:t>n</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position to </a:t>
            </a:r>
            <a:r>
              <a:rPr lang="en-US" altLang="en-US" sz="2000" b="1" i="1" dirty="0">
                <a:solidFill>
                  <a:srgbClr val="000000"/>
                </a:solidFill>
                <a:latin typeface="Courier New" panose="02070309020205020404" pitchFamily="49" charset="0"/>
                <a:cs typeface="Courier New" panose="02070309020205020404" pitchFamily="49" charset="0"/>
              </a:rPr>
              <a:t>n</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read next</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write next </a:t>
            </a:r>
          </a:p>
          <a:p>
            <a:pPr>
              <a:spcBef>
                <a:spcPct val="10000"/>
              </a:spcBef>
              <a:buFont typeface="Monotype Sorts" pitchFamily="-84" charset="2"/>
              <a:buNone/>
              <a:tabLst>
                <a:tab pos="3203575" algn="l"/>
                <a:tab pos="4056063" algn="l"/>
              </a:tabLst>
            </a:pPr>
            <a:r>
              <a:rPr lang="en-US" altLang="en-US" sz="2000" b="1" dirty="0">
                <a:solidFill>
                  <a:srgbClr val="000000"/>
                </a:solidFill>
                <a:latin typeface="Courier New" panose="02070309020205020404" pitchFamily="49" charset="0"/>
                <a:cs typeface="Courier New" panose="02070309020205020404" pitchFamily="49" charset="0"/>
              </a:rPr>
              <a:t>		rewrite </a:t>
            </a:r>
            <a:r>
              <a:rPr lang="en-US" altLang="en-US" sz="2000" b="1" i="1" dirty="0">
                <a:solidFill>
                  <a:srgbClr val="000000"/>
                </a:solidFill>
                <a:latin typeface="Courier New" panose="02070309020205020404" pitchFamily="49" charset="0"/>
                <a:cs typeface="Courier New" panose="02070309020205020404" pitchFamily="49" charset="0"/>
              </a:rPr>
              <a:t>n</a:t>
            </a:r>
          </a:p>
          <a:p>
            <a:pPr>
              <a:buFont typeface="Monotype Sorts" pitchFamily="-84" charset="2"/>
              <a:buNone/>
              <a:tabLst>
                <a:tab pos="3203575" algn="l"/>
                <a:tab pos="4056063" algn="l"/>
              </a:tabLst>
            </a:pPr>
            <a:r>
              <a:rPr lang="en-US" altLang="en-US" dirty="0"/>
              <a:t>	</a:t>
            </a:r>
            <a:r>
              <a:rPr lang="en-US" altLang="en-US" i="1" dirty="0"/>
              <a:t>n</a:t>
            </a:r>
            <a:r>
              <a:rPr lang="en-US" altLang="en-US" dirty="0"/>
              <a:t> = </a:t>
            </a:r>
            <a:r>
              <a:rPr lang="en-US" altLang="en-US" b="1" dirty="0">
                <a:solidFill>
                  <a:srgbClr val="006699"/>
                </a:solidFill>
                <a:latin typeface="+mj-lt"/>
              </a:rPr>
              <a:t>relative</a:t>
            </a:r>
            <a:r>
              <a:rPr lang="en-US" altLang="en-US" dirty="0">
                <a:solidFill>
                  <a:srgbClr val="0033CC"/>
                </a:solidFill>
              </a:rPr>
              <a:t> </a:t>
            </a:r>
            <a:r>
              <a:rPr lang="en-US" altLang="en-US" b="1" dirty="0">
                <a:solidFill>
                  <a:srgbClr val="006699"/>
                </a:solidFill>
                <a:latin typeface="+mj-lt"/>
              </a:rPr>
              <a:t>block</a:t>
            </a:r>
            <a:r>
              <a:rPr lang="en-US" altLang="en-US" dirty="0">
                <a:solidFill>
                  <a:srgbClr val="0033CC"/>
                </a:solidFill>
              </a:rPr>
              <a:t> </a:t>
            </a:r>
            <a:r>
              <a:rPr lang="en-US" altLang="en-US" b="1" dirty="0">
                <a:solidFill>
                  <a:srgbClr val="006699"/>
                </a:solidFill>
                <a:latin typeface="+mj-lt"/>
              </a:rPr>
              <a:t>number</a:t>
            </a:r>
          </a:p>
          <a:p>
            <a:pPr>
              <a:buFont typeface="Monotype Sorts" pitchFamily="-84" charset="2"/>
              <a:buNone/>
              <a:tabLst>
                <a:tab pos="3203575" algn="l"/>
                <a:tab pos="4056063" algn="l"/>
              </a:tabLst>
            </a:pPr>
            <a:r>
              <a:rPr lang="en-US" altLang="en-US" sz="800" dirty="0">
                <a:solidFill>
                  <a:srgbClr val="0033CC"/>
                </a:solidFill>
              </a:rPr>
              <a:t> </a:t>
            </a:r>
            <a:endParaRPr lang="en-US" altLang="en-US" sz="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Sequential access file</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pic>
        <p:nvPicPr>
          <p:cNvPr id="6" name="Picture 5">
            <a:extLst>
              <a:ext uri="{FF2B5EF4-FFF2-40B4-BE49-F238E27FC236}">
                <a16:creationId xmlns:a16="http://schemas.microsoft.com/office/drawing/2014/main" id="{5FAD7CD2-5E0A-4374-A84D-D638FB06F6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3046" y="1699419"/>
            <a:ext cx="5946775" cy="190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38650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637551" y="256556"/>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attributes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113020" y="1270791"/>
            <a:ext cx="4607858" cy="2862322"/>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a:latin typeface="Helvetica" panose="020B0604020202020204" pitchFamily="34" charset="0"/>
                <a:cs typeface="Helvetica" panose="020B0604020202020204" pitchFamily="34" charset="0"/>
              </a:rPr>
              <a:t>Every file has a name and its data. </a:t>
            </a:r>
          </a:p>
          <a:p>
            <a:pPr marL="285750" indent="-285750" algn="l">
              <a:buFont typeface="Arial" panose="020B0604020202020204" pitchFamily="34" charset="0"/>
              <a:buChar char="•"/>
            </a:pPr>
            <a:r>
              <a:rPr lang="en-US" sz="2000" b="0" i="0" u="none" strike="noStrike" baseline="0">
                <a:latin typeface="Helvetica" panose="020B0604020202020204" pitchFamily="34" charset="0"/>
                <a:cs typeface="Helvetica" panose="020B0604020202020204" pitchFamily="34" charset="0"/>
              </a:rPr>
              <a:t>In addition, all operating systems associate other information with each file, the date and time the file was last modified and the file’s size. </a:t>
            </a:r>
          </a:p>
          <a:p>
            <a:pPr marL="285750" indent="-285750" algn="l">
              <a:buFont typeface="Arial" panose="020B0604020202020204" pitchFamily="34" charset="0"/>
              <a:buChar char="•"/>
            </a:pPr>
            <a:r>
              <a:rPr lang="en-US" sz="2000">
                <a:latin typeface="Helvetica" panose="020B0604020202020204" pitchFamily="34" charset="0"/>
                <a:cs typeface="Helvetica" panose="020B0604020202020204" pitchFamily="34" charset="0"/>
              </a:rPr>
              <a:t>T</a:t>
            </a:r>
            <a:r>
              <a:rPr lang="en-US" sz="2000" b="0" i="0" u="none" strike="noStrike" baseline="0">
                <a:latin typeface="Helvetica" panose="020B0604020202020204" pitchFamily="34" charset="0"/>
                <a:cs typeface="Helvetica" panose="020B0604020202020204" pitchFamily="34" charset="0"/>
              </a:rPr>
              <a:t>hese extra items the file’s </a:t>
            </a:r>
            <a:r>
              <a:rPr lang="en-US" sz="2000" b="1" i="0" u="none" strike="noStrike" baseline="0">
                <a:latin typeface="Helvetica" panose="020B0604020202020204" pitchFamily="34" charset="0"/>
                <a:cs typeface="Helvetica" panose="020B0604020202020204" pitchFamily="34" charset="0"/>
              </a:rPr>
              <a:t>attributes</a:t>
            </a:r>
            <a:r>
              <a:rPr lang="en-US" sz="2000">
                <a:latin typeface="Helvetica" panose="020B0604020202020204" pitchFamily="34" charset="0"/>
                <a:cs typeface="Helvetica" panose="020B0604020202020204" pitchFamily="34" charset="0"/>
              </a:rPr>
              <a:t> or</a:t>
            </a:r>
            <a:r>
              <a:rPr lang="en-US" sz="2000" b="0" i="0" u="none" strike="noStrike" baseline="0">
                <a:latin typeface="Helvetica" panose="020B0604020202020204" pitchFamily="34" charset="0"/>
                <a:cs typeface="Helvetica" panose="020B0604020202020204" pitchFamily="34" charset="0"/>
              </a:rPr>
              <a:t> </a:t>
            </a:r>
            <a:r>
              <a:rPr lang="en-US" sz="2000" b="1" i="0" u="none" strike="noStrike" baseline="0">
                <a:latin typeface="Helvetica" panose="020B0604020202020204" pitchFamily="34" charset="0"/>
                <a:cs typeface="Helvetica" panose="020B0604020202020204" pitchFamily="34" charset="0"/>
              </a:rPr>
              <a:t>metadata</a:t>
            </a:r>
            <a:r>
              <a:rPr lang="en-US" sz="2000" b="0" i="0" u="none" strike="noStrike" baseline="0">
                <a:latin typeface="Helvetica" panose="020B0604020202020204" pitchFamily="34" charset="0"/>
                <a:cs typeface="Helvetica" panose="020B0604020202020204" pitchFamily="34" charset="0"/>
              </a:rPr>
              <a:t>.</a:t>
            </a:r>
          </a:p>
          <a:p>
            <a:pPr marL="285750" indent="-285750" algn="l">
              <a:buFont typeface="Arial" panose="020B0604020202020204" pitchFamily="34" charset="0"/>
              <a:buChar char="•"/>
            </a:pPr>
            <a:r>
              <a:rPr lang="en-US" sz="2000" b="0" i="0" u="none" strike="noStrike" baseline="0">
                <a:latin typeface="Helvetica" panose="020B0604020202020204" pitchFamily="34" charset="0"/>
                <a:cs typeface="Helvetica" panose="020B0604020202020204" pitchFamily="34" charset="0"/>
              </a:rPr>
              <a:t>The list of attributes varies considerably from system to system</a:t>
            </a:r>
            <a:endParaRPr lang="en-US" sz="2000" dirty="0">
              <a:latin typeface="Helvetica" panose="020B0604020202020204" pitchFamily="34" charset="0"/>
              <a:cs typeface="Helvetica" panose="020B0604020202020204" pitchFamily="34" charset="0"/>
            </a:endParaRPr>
          </a:p>
        </p:txBody>
      </p:sp>
      <p:pic>
        <p:nvPicPr>
          <p:cNvPr id="6" name="Picture 6" descr="D:\b\b4\IBM\04-04.jpg">
            <a:extLst>
              <a:ext uri="{FF2B5EF4-FFF2-40B4-BE49-F238E27FC236}">
                <a16:creationId xmlns:a16="http://schemas.microsoft.com/office/drawing/2014/main" id="{F0A43861-AC7C-48B5-805F-2FFA0B2C6B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534" y="1270791"/>
            <a:ext cx="6232651" cy="509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1646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3758644" y="413711"/>
            <a:ext cx="6307252"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614" y="1455739"/>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995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System calls for files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3139321"/>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Create. The file is created with no data. It set some of the attributes.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Delete. When the file is no longer needed, </a:t>
            </a:r>
            <a:r>
              <a:rPr lang="en-US" sz="2000" dirty="0">
                <a:latin typeface="Helvetica" panose="020B0604020202020204" pitchFamily="34" charset="0"/>
                <a:cs typeface="Helvetica" panose="020B0604020202020204" pitchFamily="34" charset="0"/>
              </a:rPr>
              <a:t>d</a:t>
            </a:r>
            <a:r>
              <a:rPr lang="en-US" sz="2000" b="0" i="0" u="none" strike="noStrike" baseline="0" dirty="0">
                <a:latin typeface="Helvetica" panose="020B0604020202020204" pitchFamily="34" charset="0"/>
                <a:cs typeface="Helvetica" panose="020B0604020202020204" pitchFamily="34" charset="0"/>
              </a:rPr>
              <a:t>eleted to free up disk space.</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Open. </a:t>
            </a:r>
            <a:r>
              <a:rPr lang="en-US" sz="2000" dirty="0">
                <a:latin typeface="Helvetica" panose="020B0604020202020204" pitchFamily="34" charset="0"/>
                <a:cs typeface="Helvetica" panose="020B0604020202020204" pitchFamily="34" charset="0"/>
              </a:rPr>
              <a:t>F</a:t>
            </a:r>
            <a:r>
              <a:rPr lang="en-US" sz="2000" b="0" i="0" u="none" strike="noStrike" baseline="0" dirty="0">
                <a:latin typeface="Helvetica" panose="020B0604020202020204" pitchFamily="34" charset="0"/>
                <a:cs typeface="Helvetica" panose="020B0604020202020204" pitchFamily="34" charset="0"/>
              </a:rPr>
              <a:t>etch attributes and disk addresses into main memory for rapid access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Close. </a:t>
            </a:r>
            <a:r>
              <a:rPr lang="en-US" sz="2000" dirty="0">
                <a:latin typeface="Helvetica" panose="020B0604020202020204" pitchFamily="34" charset="0"/>
                <a:cs typeface="Helvetica" panose="020B0604020202020204" pitchFamily="34" charset="0"/>
              </a:rPr>
              <a:t>F</a:t>
            </a:r>
            <a:r>
              <a:rPr lang="en-US" sz="2000" b="0" i="0" u="none" strike="noStrike" baseline="0" dirty="0">
                <a:latin typeface="Helvetica" panose="020B0604020202020204" pitchFamily="34" charset="0"/>
                <a:cs typeface="Helvetica" panose="020B0604020202020204" pitchFamily="34" charset="0"/>
              </a:rPr>
              <a:t>ree up internal table space used by attributes and addresses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Read.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Write.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Append. </a:t>
            </a:r>
            <a:r>
              <a:rPr lang="en-US" sz="2000" dirty="0">
                <a:latin typeface="Helvetica" panose="020B0604020202020204" pitchFamily="34" charset="0"/>
                <a:cs typeface="Helvetica" panose="020B0604020202020204" pitchFamily="34" charset="0"/>
              </a:rPr>
              <a:t>A</a:t>
            </a:r>
            <a:r>
              <a:rPr lang="en-US" sz="2000" b="0" i="0" u="none" strike="noStrike" baseline="0" dirty="0">
                <a:latin typeface="Helvetica" panose="020B0604020202020204" pitchFamily="34" charset="0"/>
                <a:cs typeface="Helvetica" panose="020B0604020202020204" pitchFamily="34" charset="0"/>
              </a:rPr>
              <a:t>dd data only to the end of the file..</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Seek. </a:t>
            </a:r>
            <a:r>
              <a:rPr lang="en-US" sz="2000" dirty="0">
                <a:latin typeface="Helvetica" panose="020B0604020202020204" pitchFamily="34" charset="0"/>
                <a:cs typeface="Helvetica" panose="020B0604020202020204" pitchFamily="34" charset="0"/>
              </a:rPr>
              <a:t>R</a:t>
            </a:r>
            <a:r>
              <a:rPr lang="en-US" sz="2000" b="0" i="0" u="none" strike="noStrike" baseline="0" dirty="0">
                <a:latin typeface="Helvetica" panose="020B0604020202020204" pitchFamily="34" charset="0"/>
                <a:cs typeface="Helvetica" panose="020B0604020202020204" pitchFamily="34" charset="0"/>
              </a:rPr>
              <a:t>epositions the file pointer to a specific place in the file. After this call has completed, data can be read from, or written to, that position</a:t>
            </a:r>
            <a:r>
              <a:rPr lang="en-US" sz="1800" b="0" i="0" u="none" strike="noStrike" baseline="0" dirty="0">
                <a:latin typeface="Helvetica" panose="020B0604020202020204" pitchFamily="34" charset="0"/>
                <a:cs typeface="Helvetica" panose="020B0604020202020204" pitchFamily="34" charset="0"/>
              </a:rPr>
              <a:t>.</a:t>
            </a:r>
          </a:p>
          <a:p>
            <a:pPr algn="l"/>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736366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890BB23-426F-4779-AAC3-AA1C8446D210}"/>
              </a:ext>
            </a:extLst>
          </p:cNvPr>
          <p:cNvSpPr>
            <a:spLocks noGrp="1" noChangeArrowheads="1"/>
          </p:cNvSpPr>
          <p:nvPr>
            <p:ph type="title"/>
          </p:nvPr>
        </p:nvSpPr>
        <p:spPr>
          <a:xfrm>
            <a:off x="4372742" y="370286"/>
            <a:ext cx="4201632"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Open Files</a:t>
            </a:r>
          </a:p>
        </p:txBody>
      </p:sp>
      <p:sp>
        <p:nvSpPr>
          <p:cNvPr id="10243" name="Rectangle 3">
            <a:extLst>
              <a:ext uri="{FF2B5EF4-FFF2-40B4-BE49-F238E27FC236}">
                <a16:creationId xmlns:a16="http://schemas.microsoft.com/office/drawing/2014/main" id="{174ECB5E-8070-4DEB-980D-3BC98F606119}"/>
              </a:ext>
            </a:extLst>
          </p:cNvPr>
          <p:cNvSpPr>
            <a:spLocks noGrp="1" noChangeArrowheads="1"/>
          </p:cNvSpPr>
          <p:nvPr>
            <p:ph type="body" idx="1"/>
          </p:nvPr>
        </p:nvSpPr>
        <p:spPr>
          <a:xfrm>
            <a:off x="2415011" y="1214086"/>
            <a:ext cx="7665160" cy="4530725"/>
          </a:xfrm>
        </p:spPr>
        <p:txBody>
          <a:bodyPr/>
          <a:lstStyle/>
          <a:p>
            <a:r>
              <a:rPr lang="en-US" altLang="en-US" dirty="0"/>
              <a:t>Several pieces of data are needed to manage open files:</a:t>
            </a:r>
          </a:p>
          <a:p>
            <a:pPr lvl="1"/>
            <a:r>
              <a:rPr lang="en-US" altLang="en-US" b="1" dirty="0">
                <a:solidFill>
                  <a:srgbClr val="006699"/>
                </a:solidFill>
                <a:latin typeface="+mj-lt"/>
              </a:rPr>
              <a:t>Open-file</a:t>
            </a:r>
            <a:r>
              <a:rPr lang="en-US" altLang="en-US" b="1" dirty="0">
                <a:solidFill>
                  <a:srgbClr val="3366FF"/>
                </a:solidFill>
              </a:rPr>
              <a:t> </a:t>
            </a:r>
            <a:r>
              <a:rPr lang="en-US" altLang="en-US" b="1" dirty="0">
                <a:solidFill>
                  <a:srgbClr val="006699"/>
                </a:solidFill>
                <a:latin typeface="+mj-lt"/>
              </a:rPr>
              <a:t>table</a:t>
            </a:r>
            <a:r>
              <a:rPr lang="en-US" altLang="en-US" dirty="0"/>
              <a:t>: tracks open files</a:t>
            </a:r>
          </a:p>
          <a:p>
            <a:pPr lvl="1"/>
            <a:r>
              <a:rPr lang="en-US" altLang="en-US" dirty="0"/>
              <a:t>File pointer:  pointer to last read/write location, per process that has the file open</a:t>
            </a:r>
          </a:p>
          <a:p>
            <a:pPr lvl="1"/>
            <a:r>
              <a:rPr lang="en-US" altLang="en-US" b="1" dirty="0">
                <a:solidFill>
                  <a:srgbClr val="006699"/>
                </a:solidFill>
                <a:latin typeface="+mj-lt"/>
              </a:rPr>
              <a:t>File-open</a:t>
            </a:r>
            <a:r>
              <a:rPr lang="en-US" altLang="en-US" b="1" dirty="0">
                <a:solidFill>
                  <a:srgbClr val="3366FF"/>
                </a:solidFill>
              </a:rPr>
              <a:t> </a:t>
            </a:r>
            <a:r>
              <a:rPr lang="en-US" altLang="en-US" b="1" dirty="0">
                <a:solidFill>
                  <a:srgbClr val="006699"/>
                </a:solidFill>
                <a:latin typeface="+mj-lt"/>
              </a:rPr>
              <a:t>count</a:t>
            </a:r>
            <a:r>
              <a:rPr lang="en-US" altLang="en-US" dirty="0"/>
              <a:t>: counter of number of times a file is open – to allow removal of data from open-file table when last processes closes it</a:t>
            </a:r>
          </a:p>
          <a:p>
            <a:pPr lvl="1"/>
            <a:r>
              <a:rPr lang="en-US" altLang="en-US" dirty="0"/>
              <a:t>Disk location of the file: cache of data access information</a:t>
            </a:r>
          </a:p>
          <a:p>
            <a:pPr lvl="1"/>
            <a:r>
              <a:rPr lang="en-US" altLang="en-US" dirty="0"/>
              <a:t>Access rights: per-process access mode information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1027">
            <a:extLst>
              <a:ext uri="{FF2B5EF4-FFF2-40B4-BE49-F238E27FC236}">
                <a16:creationId xmlns:a16="http://schemas.microsoft.com/office/drawing/2014/main" id="{71CCB4AB-A9FF-47AC-AA52-4CCE11EB9B72}"/>
              </a:ext>
            </a:extLst>
          </p:cNvPr>
          <p:cNvSpPr>
            <a:spLocks noChangeArrowheads="1"/>
          </p:cNvSpPr>
          <p:nvPr/>
        </p:nvSpPr>
        <p:spPr bwMode="auto">
          <a:xfrm>
            <a:off x="4294188" y="0"/>
            <a:ext cx="4824334" cy="9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solidFill>
                  <a:srgbClr val="0070C0"/>
                </a:solidFill>
                <a:latin typeface="Arial" panose="020B0604020202020204" pitchFamily="34" charset="0"/>
              </a:rPr>
              <a:t>Copyfile</a:t>
            </a:r>
            <a:r>
              <a:rPr lang="en-US" altLang="en-US" b="1" dirty="0">
                <a:solidFill>
                  <a:srgbClr val="0070C0"/>
                </a:solidFill>
                <a:latin typeface="Arial" panose="020B0604020202020204" pitchFamily="34" charset="0"/>
              </a:rPr>
              <a:t> </a:t>
            </a:r>
            <a:r>
              <a:rPr lang="en-US" altLang="en-US" b="1" dirty="0" err="1">
                <a:solidFill>
                  <a:srgbClr val="0070C0"/>
                </a:solidFill>
                <a:latin typeface="Arial" panose="020B0604020202020204" pitchFamily="34" charset="0"/>
              </a:rPr>
              <a:t>abc</a:t>
            </a:r>
            <a:r>
              <a:rPr lang="en-US" altLang="en-US" b="1" dirty="0">
                <a:solidFill>
                  <a:srgbClr val="0070C0"/>
                </a:solidFill>
                <a:latin typeface="Arial" panose="020B0604020202020204" pitchFamily="34" charset="0"/>
              </a:rPr>
              <a:t> </a:t>
            </a:r>
            <a:r>
              <a:rPr lang="en-US" altLang="en-US" b="1" dirty="0" err="1">
                <a:solidFill>
                  <a:srgbClr val="0070C0"/>
                </a:solidFill>
                <a:latin typeface="Arial" panose="020B0604020202020204" pitchFamily="34" charset="0"/>
              </a:rPr>
              <a:t>xyz</a:t>
            </a:r>
            <a:endParaRPr lang="en-US" altLang="en-US" b="1" dirty="0">
              <a:solidFill>
                <a:srgbClr val="0070C0"/>
              </a:solidFill>
              <a:latin typeface="Arial" panose="020B0604020202020204" pitchFamily="34" charset="0"/>
            </a:endParaRPr>
          </a:p>
        </p:txBody>
      </p:sp>
      <p:pic>
        <p:nvPicPr>
          <p:cNvPr id="34821" name="Picture 1029">
            <a:extLst>
              <a:ext uri="{FF2B5EF4-FFF2-40B4-BE49-F238E27FC236}">
                <a16:creationId xmlns:a16="http://schemas.microsoft.com/office/drawing/2014/main" id="{A735FA90-C54E-4340-940E-C9A51CAAFC9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920" y="1006566"/>
            <a:ext cx="7260159" cy="561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1030">
            <a:extLst>
              <a:ext uri="{FF2B5EF4-FFF2-40B4-BE49-F238E27FC236}">
                <a16:creationId xmlns:a16="http://schemas.microsoft.com/office/drawing/2014/main" id="{2A97231F-EC10-4EF5-BF3E-D6D9B71C8865}"/>
              </a:ext>
            </a:extLst>
          </p:cNvPr>
          <p:cNvSpPr>
            <a:spLocks noChangeArrowheads="1"/>
          </p:cNvSpPr>
          <p:nvPr/>
        </p:nvSpPr>
        <p:spPr bwMode="auto">
          <a:xfrm>
            <a:off x="3530600" y="5513389"/>
            <a:ext cx="763588"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 .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a:extLst>
              <a:ext uri="{FF2B5EF4-FFF2-40B4-BE49-F238E27FC236}">
                <a16:creationId xmlns:a16="http://schemas.microsoft.com/office/drawing/2014/main" id="{4C5FDC01-9640-4CA6-8800-FADB896778E1}"/>
              </a:ext>
            </a:extLst>
          </p:cNvPr>
          <p:cNvSpPr>
            <a:spLocks noChangeArrowheads="1"/>
          </p:cNvSpPr>
          <p:nvPr/>
        </p:nvSpPr>
        <p:spPr bwMode="auto">
          <a:xfrm>
            <a:off x="1524000" y="5715000"/>
            <a:ext cx="914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609600" indent="-609600"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2400">
                <a:latin typeface="Arial" panose="020B0604020202020204" pitchFamily="34" charset="0"/>
              </a:rPr>
              <a:t>.</a:t>
            </a:r>
          </a:p>
        </p:txBody>
      </p:sp>
      <p:graphicFrame>
        <p:nvGraphicFramePr>
          <p:cNvPr id="35842" name="Object 2">
            <a:extLst>
              <a:ext uri="{FF2B5EF4-FFF2-40B4-BE49-F238E27FC236}">
                <a16:creationId xmlns:a16="http://schemas.microsoft.com/office/drawing/2014/main" id="{9E3C2C17-DA8D-4EBF-B1F5-BAAD1C68487A}"/>
              </a:ext>
            </a:extLst>
          </p:cNvPr>
          <p:cNvGraphicFramePr>
            <a:graphicFrameLocks noChangeAspect="1"/>
          </p:cNvGraphicFramePr>
          <p:nvPr>
            <p:extLst>
              <p:ext uri="{D42A27DB-BD31-4B8C-83A1-F6EECF244321}">
                <p14:modId xmlns:p14="http://schemas.microsoft.com/office/powerpoint/2010/main" val="3081787372"/>
              </p:ext>
            </p:extLst>
          </p:nvPr>
        </p:nvGraphicFramePr>
        <p:xfrm>
          <a:off x="1948315" y="1218499"/>
          <a:ext cx="8578712" cy="3900642"/>
        </p:xfrm>
        <a:graphic>
          <a:graphicData uri="http://schemas.openxmlformats.org/presentationml/2006/ole">
            <mc:AlternateContent xmlns:mc="http://schemas.openxmlformats.org/markup-compatibility/2006">
              <mc:Choice xmlns:v="urn:schemas-microsoft-com:vml" Requires="v">
                <p:oleObj spid="_x0000_s1094" name="Image" r:id="rId3" imgW="19959995" imgH="9072920" progId="Photoshop.Image.9">
                  <p:embed/>
                </p:oleObj>
              </mc:Choice>
              <mc:Fallback>
                <p:oleObj name="Image" r:id="rId3" imgW="19959995" imgH="9072920" progId="Photoshop.Image.9">
                  <p:embed/>
                  <p:pic>
                    <p:nvPicPr>
                      <p:cNvPr id="35842" name="Object 2">
                        <a:extLst>
                          <a:ext uri="{FF2B5EF4-FFF2-40B4-BE49-F238E27FC236}">
                            <a16:creationId xmlns:a16="http://schemas.microsoft.com/office/drawing/2014/main" id="{9E3C2C17-DA8D-4EBF-B1F5-BAAD1C684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8315" y="1218499"/>
                        <a:ext cx="8578712" cy="3900642"/>
                      </a:xfrm>
                      <a:prstGeom prst="rect">
                        <a:avLst/>
                      </a:prstGeom>
                      <a:noFill/>
                      <a:ln>
                        <a:noFill/>
                      </a:ln>
                      <a:effectLst/>
                    </p:spPr>
                  </p:pic>
                </p:oleObj>
              </mc:Fallback>
            </mc:AlternateContent>
          </a:graphicData>
        </a:graphic>
      </p:graphicFrame>
      <p:sp>
        <p:nvSpPr>
          <p:cNvPr id="6" name="Rectangle 1027">
            <a:extLst>
              <a:ext uri="{FF2B5EF4-FFF2-40B4-BE49-F238E27FC236}">
                <a16:creationId xmlns:a16="http://schemas.microsoft.com/office/drawing/2014/main" id="{CBCC3DB4-343A-4B07-A2D6-B451BAF0F158}"/>
              </a:ext>
            </a:extLst>
          </p:cNvPr>
          <p:cNvSpPr>
            <a:spLocks noChangeArrowheads="1"/>
          </p:cNvSpPr>
          <p:nvPr/>
        </p:nvSpPr>
        <p:spPr bwMode="auto">
          <a:xfrm>
            <a:off x="4294188" y="0"/>
            <a:ext cx="4824334" cy="93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2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3200">
                <a:solidFill>
                  <a:schemeClr val="tx1"/>
                </a:solidFill>
                <a:latin typeface="Times New Roman" panose="02020603050405020304" pitchFamily="18" charset="0"/>
                <a:ea typeface="ＭＳ Ｐゴシック" panose="020B0600070205080204" pitchFamily="34" charset="-128"/>
              </a:defRPr>
            </a:lvl2pPr>
            <a:lvl3pPr eaLnBrk="0" hangingPunct="0">
              <a:defRPr sz="3200">
                <a:solidFill>
                  <a:schemeClr val="tx1"/>
                </a:solidFill>
                <a:latin typeface="Times New Roman" panose="02020603050405020304" pitchFamily="18" charset="0"/>
                <a:ea typeface="ＭＳ Ｐゴシック" panose="020B0600070205080204" pitchFamily="34" charset="-128"/>
              </a:defRPr>
            </a:lvl3pPr>
            <a:lvl4pPr eaLnBrk="0" hangingPunct="0">
              <a:defRPr sz="3200">
                <a:solidFill>
                  <a:schemeClr val="tx1"/>
                </a:solidFill>
                <a:latin typeface="Times New Roman" panose="02020603050405020304" pitchFamily="18" charset="0"/>
                <a:ea typeface="ＭＳ Ｐゴシック" panose="020B0600070205080204" pitchFamily="34" charset="-128"/>
              </a:defRPr>
            </a:lvl4pPr>
            <a:lvl5pPr eaLnBrk="0" hangingPunct="0">
              <a:defRPr sz="32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32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solidFill>
                  <a:srgbClr val="0070C0"/>
                </a:solidFill>
                <a:latin typeface="Arial" panose="020B0604020202020204" pitchFamily="34" charset="0"/>
              </a:rPr>
              <a:t>Copyfile</a:t>
            </a:r>
            <a:r>
              <a:rPr lang="en-US" altLang="en-US" b="1" dirty="0">
                <a:solidFill>
                  <a:srgbClr val="0070C0"/>
                </a:solidFill>
                <a:latin typeface="Arial" panose="020B0604020202020204" pitchFamily="34" charset="0"/>
              </a:rPr>
              <a:t> </a:t>
            </a:r>
            <a:r>
              <a:rPr lang="en-US" altLang="en-US" b="1" dirty="0" err="1">
                <a:solidFill>
                  <a:srgbClr val="0070C0"/>
                </a:solidFill>
                <a:latin typeface="Arial" panose="020B0604020202020204" pitchFamily="34" charset="0"/>
              </a:rPr>
              <a:t>abc</a:t>
            </a:r>
            <a:r>
              <a:rPr lang="en-US" altLang="en-US" b="1" dirty="0">
                <a:solidFill>
                  <a:srgbClr val="0070C0"/>
                </a:solidFill>
                <a:latin typeface="Arial" panose="020B0604020202020204" pitchFamily="34" charset="0"/>
              </a:rPr>
              <a:t> </a:t>
            </a:r>
            <a:r>
              <a:rPr lang="en-US" altLang="en-US" b="1" dirty="0" err="1">
                <a:solidFill>
                  <a:srgbClr val="0070C0"/>
                </a:solidFill>
                <a:latin typeface="Arial" panose="020B0604020202020204" pitchFamily="34" charset="0"/>
              </a:rPr>
              <a:t>xyz</a:t>
            </a:r>
            <a:endParaRPr lang="en-US" altLang="en-US" b="1" dirty="0">
              <a:solidFill>
                <a:srgbClr val="0070C0"/>
              </a:solidFill>
              <a:latin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Directories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1908215"/>
          </a:xfrm>
          <a:prstGeom prst="rect">
            <a:avLst/>
          </a:prstGeom>
          <a:noFill/>
        </p:spPr>
        <p:txBody>
          <a:bodyPr wrap="square">
            <a:spAutoFit/>
          </a:bodyPr>
          <a:lstStyle/>
          <a:p>
            <a:pPr marL="285750" indent="-285750" algn="l">
              <a:buClr>
                <a:srgbClr val="0070C0"/>
              </a:buClr>
              <a:buFont typeface="Arial" panose="020B0604020202020204" pitchFamily="34" charset="0"/>
              <a:buChar char="•"/>
            </a:pPr>
            <a:r>
              <a:rPr lang="en-US" sz="2000" b="0" u="none" strike="noStrike" baseline="0" dirty="0">
                <a:latin typeface="Helvetica" panose="020B0604020202020204" pitchFamily="34" charset="0"/>
                <a:cs typeface="Helvetica" panose="020B0604020202020204" pitchFamily="34" charset="0"/>
              </a:rPr>
              <a:t>To keep track of files, file systems normally have </a:t>
            </a:r>
            <a:r>
              <a:rPr lang="en-US" sz="2000" b="1" u="none" strike="noStrike" baseline="0" dirty="0">
                <a:latin typeface="Helvetica" panose="020B0604020202020204" pitchFamily="34" charset="0"/>
                <a:cs typeface="Helvetica" panose="020B0604020202020204" pitchFamily="34" charset="0"/>
              </a:rPr>
              <a:t>directories</a:t>
            </a:r>
            <a:r>
              <a:rPr lang="en-US" sz="2000" b="0" u="none" strike="noStrike" baseline="0" dirty="0">
                <a:latin typeface="Helvetica" panose="020B0604020202020204" pitchFamily="34" charset="0"/>
                <a:cs typeface="Helvetica" panose="020B0604020202020204" pitchFamily="34" charset="0"/>
              </a:rPr>
              <a:t>, </a:t>
            </a:r>
            <a:r>
              <a:rPr lang="en-US" sz="2000" b="0" u="none" strike="noStrike" baseline="0" dirty="0">
                <a:solidFill>
                  <a:srgbClr val="0070C0"/>
                </a:solidFill>
                <a:latin typeface="Helvetica" panose="020B0604020202020204" pitchFamily="34" charset="0"/>
                <a:cs typeface="Helvetica" panose="020B0604020202020204" pitchFamily="34" charset="0"/>
              </a:rPr>
              <a:t>which are themselves files</a:t>
            </a:r>
            <a:r>
              <a:rPr lang="en-US" sz="2000" b="0" i="1" u="none" strike="noStrike" baseline="0" dirty="0">
                <a:latin typeface="Helvetica" panose="020B0604020202020204" pitchFamily="34" charset="0"/>
                <a:cs typeface="Helvetica" panose="020B0604020202020204" pitchFamily="34" charset="0"/>
              </a:rPr>
              <a:t>.</a:t>
            </a:r>
          </a:p>
          <a:p>
            <a:pPr marL="285750" indent="-285750" algn="l">
              <a:buClr>
                <a:srgbClr val="0070C0"/>
              </a:buClr>
              <a:buFont typeface="Arial" panose="020B0604020202020204" pitchFamily="34" charset="0"/>
              <a:buChar char="•"/>
            </a:pPr>
            <a:r>
              <a:rPr lang="en-US" sz="2000" dirty="0">
                <a:latin typeface="Helvetica" panose="020B0604020202020204" pitchFamily="34" charset="0"/>
                <a:cs typeface="Helvetica" panose="020B0604020202020204" pitchFamily="34" charset="0"/>
              </a:rPr>
              <a:t>A directory is a file with a special structure</a:t>
            </a:r>
            <a:endParaRPr lang="en-US" sz="2000" b="0" u="none" strike="noStrike" baseline="0" dirty="0">
              <a:latin typeface="Helvetica" panose="020B0604020202020204" pitchFamily="34" charset="0"/>
              <a:cs typeface="Helvetica" panose="020B0604020202020204" pitchFamily="34" charset="0"/>
            </a:endParaRPr>
          </a:p>
          <a:p>
            <a:pPr marL="285750" indent="-285750" algn="l">
              <a:buClr>
                <a:srgbClr val="0070C0"/>
              </a:buClr>
              <a:buFont typeface="Arial" panose="020B0604020202020204" pitchFamily="34" charset="0"/>
              <a:buChar char="•"/>
            </a:pPr>
            <a:r>
              <a:rPr lang="en-US" sz="2000" dirty="0">
                <a:latin typeface="Helvetica" panose="020B0604020202020204" pitchFamily="34" charset="0"/>
                <a:cs typeface="Helvetica" panose="020B0604020202020204" pitchFamily="34" charset="0"/>
              </a:rPr>
              <a:t>Two types of directories: </a:t>
            </a:r>
            <a:r>
              <a:rPr lang="en-US" sz="2000" b="1" i="0" u="none" strike="noStrike" baseline="0" dirty="0">
                <a:latin typeface="Helvetica" panose="020B0604020202020204" pitchFamily="34" charset="0"/>
                <a:cs typeface="Helvetica" panose="020B0604020202020204" pitchFamily="34" charset="0"/>
              </a:rPr>
              <a:t>Single-Level Directory and Hierarchical directory</a:t>
            </a:r>
            <a:endParaRPr lang="en-US" sz="2000" b="0" u="none" strike="noStrike" baseline="0" dirty="0">
              <a:latin typeface="Helvetica" panose="020B0604020202020204" pitchFamily="34" charset="0"/>
              <a:cs typeface="Helvetica" panose="020B0604020202020204" pitchFamily="34" charset="0"/>
            </a:endParaRPr>
          </a:p>
          <a:p>
            <a:pPr marL="285750" indent="-285750" algn="l">
              <a:buClr>
                <a:srgbClr val="0070C0"/>
              </a:buClr>
              <a:buFont typeface="Arial" panose="020B0604020202020204" pitchFamily="34" charset="0"/>
              <a:buChar char="•"/>
            </a:pPr>
            <a:r>
              <a:rPr lang="en-US" sz="2000" b="1" i="0" u="none" strike="noStrike" baseline="0" dirty="0">
                <a:latin typeface="Helvetica" panose="020B0604020202020204" pitchFamily="34" charset="0"/>
                <a:cs typeface="Helvetica" panose="020B0604020202020204" pitchFamily="34" charset="0"/>
              </a:rPr>
              <a:t>Single-Level Directory Systems: </a:t>
            </a:r>
            <a:r>
              <a:rPr lang="en-US" sz="2000" b="0" i="0" u="none" strike="noStrike" baseline="0" dirty="0">
                <a:solidFill>
                  <a:srgbClr val="0070C0"/>
                </a:solidFill>
                <a:latin typeface="Helvetica" panose="020B0604020202020204" pitchFamily="34" charset="0"/>
                <a:cs typeface="Helvetica" panose="020B0604020202020204" pitchFamily="34" charset="0"/>
              </a:rPr>
              <a:t>one</a:t>
            </a:r>
            <a:r>
              <a:rPr lang="en-US" sz="2000" b="0" i="0" u="none" strike="noStrike" baseline="0" dirty="0">
                <a:latin typeface="Helvetica" panose="020B0604020202020204" pitchFamily="34" charset="0"/>
                <a:cs typeface="Helvetica" panose="020B0604020202020204" pitchFamily="34" charset="0"/>
              </a:rPr>
              <a:t> directory containing all the files</a:t>
            </a:r>
          </a:p>
          <a:p>
            <a:pPr marL="742950" lvl="1" indent="-285750">
              <a:buClr>
                <a:srgbClr val="0070C0"/>
              </a:buClr>
              <a:buFont typeface="Arial" panose="020B0604020202020204" pitchFamily="34" charset="0"/>
              <a:buChar char="•"/>
            </a:pPr>
            <a:r>
              <a:rPr lang="en-US" dirty="0">
                <a:latin typeface="Helvetica" panose="020B0604020202020204" pitchFamily="34" charset="0"/>
                <a:cs typeface="Helvetica" panose="020B0604020202020204" pitchFamily="34" charset="0"/>
              </a:rPr>
              <a:t>Was common in early personal computers</a:t>
            </a:r>
            <a:endParaRPr lang="en-US" i="1" dirty="0">
              <a:latin typeface="Helvetica" panose="020B0604020202020204"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76218F22-7939-4544-9D7D-2F1E404509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370" y="3857653"/>
            <a:ext cx="6100762" cy="148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2424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Hierarchical directory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1821" y="1325553"/>
            <a:ext cx="9215717" cy="1015663"/>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It is a tree where leaves are data-files and internal nodes are directory-files</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Each directory-file contains a mix of data-files and subdirectories</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tree has, as a root node which is a directory, the root directory</a:t>
            </a:r>
          </a:p>
        </p:txBody>
      </p:sp>
      <p:pic>
        <p:nvPicPr>
          <p:cNvPr id="7" name="Picture 6">
            <a:extLst>
              <a:ext uri="{FF2B5EF4-FFF2-40B4-BE49-F238E27FC236}">
                <a16:creationId xmlns:a16="http://schemas.microsoft.com/office/drawing/2014/main" id="{B50CD35F-5849-418A-BDA3-1E2065B42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7005" y="2643188"/>
            <a:ext cx="6519442" cy="4151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3727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4000" dirty="0">
                <a:solidFill>
                  <a:schemeClr val="accent1"/>
                </a:solidFill>
                <a:latin typeface="Arial" panose="020B0604020202020204" pitchFamily="34" charset="0"/>
                <a:cs typeface="Arial" panose="020B0604020202020204" pitchFamily="34" charset="0"/>
              </a:rPr>
              <a:t>MS-DOS directory entry</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4524315"/>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MS-DOS directories have variable length, but each entry is 32 bytes long</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a:t>
            </a:r>
            <a:r>
              <a:rPr lang="en-US" sz="1800" b="0" i="1" u="none" strike="noStrike" baseline="0" dirty="0">
                <a:latin typeface="Helvetica" panose="020B0604020202020204" pitchFamily="34" charset="0"/>
                <a:cs typeface="Helvetica" panose="020B0604020202020204" pitchFamily="34" charset="0"/>
              </a:rPr>
              <a:t>Attributes </a:t>
            </a:r>
            <a:r>
              <a:rPr lang="en-US" sz="1800" b="0" i="0" u="none" strike="noStrike" baseline="0" dirty="0">
                <a:latin typeface="Helvetica" panose="020B0604020202020204" pitchFamily="34" charset="0"/>
                <a:cs typeface="Helvetica" panose="020B0604020202020204" pitchFamily="34" charset="0"/>
              </a:rPr>
              <a:t>field contains</a:t>
            </a:r>
            <a:r>
              <a:rPr lang="en-US" dirty="0">
                <a:latin typeface="Helvetica" panose="020B0604020202020204" pitchFamily="34" charset="0"/>
                <a:cs typeface="Helvetica" panose="020B0604020202020204" pitchFamily="34" charset="0"/>
              </a:rPr>
              <a:t> </a:t>
            </a:r>
            <a:r>
              <a:rPr lang="en-US" sz="1800" b="0" i="0" u="none" strike="noStrike" baseline="0" dirty="0">
                <a:latin typeface="Helvetica" panose="020B0604020202020204" pitchFamily="34" charset="0"/>
                <a:cs typeface="Helvetica" panose="020B0604020202020204" pitchFamily="34" charset="0"/>
              </a:rPr>
              <a:t>bits to indicate that a file is read-only, needs to be archived, is hidden, or is a system file.</a:t>
            </a: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For Linux, a directory entry is a string of characters (file name) and a number (</a:t>
            </a:r>
            <a:r>
              <a:rPr lang="en-US" dirty="0" err="1">
                <a:latin typeface="Helvetica" panose="020B0604020202020204" pitchFamily="34" charset="0"/>
                <a:cs typeface="Helvetica" panose="020B0604020202020204" pitchFamily="34" charset="0"/>
              </a:rPr>
              <a:t>i</a:t>
            </a:r>
            <a:r>
              <a:rPr lang="en-US" dirty="0">
                <a:latin typeface="Helvetica" panose="020B0604020202020204" pitchFamily="34" charset="0"/>
                <a:cs typeface="Helvetica" panose="020B0604020202020204" pitchFamily="34" charset="0"/>
              </a:rPr>
              <a:t>-node), ls -</a:t>
            </a:r>
            <a:r>
              <a:rPr lang="en-US" dirty="0" err="1">
                <a:latin typeface="Helvetica" panose="020B0604020202020204" pitchFamily="34" charset="0"/>
                <a:cs typeface="Helvetica" panose="020B0604020202020204" pitchFamily="34" charset="0"/>
              </a:rPr>
              <a:t>i</a:t>
            </a:r>
            <a:endParaRPr lang="en-US" dirty="0">
              <a:latin typeface="Helvetica" panose="020B0604020202020204" pitchFamily="34" charset="0"/>
              <a:cs typeface="Helvetica" panose="020B0604020202020204" pitchFamily="34" charset="0"/>
            </a:endParaRPr>
          </a:p>
        </p:txBody>
      </p:sp>
      <p:pic>
        <p:nvPicPr>
          <p:cNvPr id="6" name="Picture 6" descr="D:\b\b4\IBM\04-31.jpg">
            <a:extLst>
              <a:ext uri="{FF2B5EF4-FFF2-40B4-BE49-F238E27FC236}">
                <a16:creationId xmlns:a16="http://schemas.microsoft.com/office/drawing/2014/main" id="{C5267431-0B9B-4172-9358-C0C89E4D0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931" y="2852514"/>
            <a:ext cx="7553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4069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Path names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488141" y="1399361"/>
            <a:ext cx="9215717" cy="2400657"/>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When the file system is </a:t>
            </a:r>
            <a:r>
              <a:rPr lang="en-US" sz="2000" dirty="0">
                <a:latin typeface="Helvetica" panose="020B0604020202020204" pitchFamily="34" charset="0"/>
                <a:cs typeface="Helvetica" panose="020B0604020202020204" pitchFamily="34" charset="0"/>
              </a:rPr>
              <a:t>based on</a:t>
            </a:r>
            <a:r>
              <a:rPr lang="en-US" sz="2000" b="0" i="0" u="none" strike="noStrike" baseline="0" dirty="0">
                <a:latin typeface="Helvetica" panose="020B0604020202020204" pitchFamily="34" charset="0"/>
                <a:cs typeface="Helvetica" panose="020B0604020202020204" pitchFamily="34" charset="0"/>
              </a:rPr>
              <a:t> a directory tree, a file is identified using its name and a path in the tree.</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Two different methods</a:t>
            </a:r>
            <a:r>
              <a:rPr lang="en-US" dirty="0">
                <a:latin typeface="Helvetica" panose="020B0604020202020204" pitchFamily="34" charset="0"/>
                <a:cs typeface="Helvetica" panose="020B0604020202020204" pitchFamily="34" charset="0"/>
              </a:rPr>
              <a:t>:</a:t>
            </a:r>
          </a:p>
          <a:p>
            <a:pPr marL="742950" lvl="1" indent="-285750">
              <a:buFont typeface="Arial" panose="020B0604020202020204" pitchFamily="34" charset="0"/>
              <a:buChar char="•"/>
            </a:pPr>
            <a:r>
              <a:rPr lang="en-US" b="1" dirty="0">
                <a:latin typeface="Times-Bold"/>
              </a:rPr>
              <a:t>A</a:t>
            </a:r>
            <a:r>
              <a:rPr lang="en-US" sz="1800" b="1" i="0" u="none" strike="noStrike" baseline="0" dirty="0">
                <a:latin typeface="Times-Bold"/>
              </a:rPr>
              <a:t>bsolute path name </a:t>
            </a:r>
            <a:r>
              <a:rPr lang="en-US" sz="1800" b="0" i="0" u="none" strike="noStrike" baseline="0" dirty="0">
                <a:latin typeface="Helvetica" panose="020B0604020202020204" pitchFamily="34" charset="0"/>
                <a:cs typeface="Helvetica" panose="020B0604020202020204" pitchFamily="34" charset="0"/>
              </a:rPr>
              <a:t>consisting of the path from the root directory to the file. As an example, the path </a:t>
            </a:r>
            <a:r>
              <a:rPr lang="en-US" sz="1800" b="0" i="1" u="none" strike="noStrike" baseline="0" dirty="0">
                <a:latin typeface="Helvetica" panose="020B0604020202020204" pitchFamily="34" charset="0"/>
                <a:cs typeface="Helvetica" panose="020B0604020202020204" pitchFamily="34" charset="0"/>
              </a:rPr>
              <a:t>/</a:t>
            </a:r>
            <a:r>
              <a:rPr lang="en-US" sz="1800" b="0" i="1" u="none" strike="noStrike" baseline="0" dirty="0" err="1">
                <a:latin typeface="Helvetica" panose="020B0604020202020204" pitchFamily="34" charset="0"/>
                <a:cs typeface="Helvetica" panose="020B0604020202020204" pitchFamily="34" charset="0"/>
              </a:rPr>
              <a:t>usr</a:t>
            </a:r>
            <a:r>
              <a:rPr lang="en-US" sz="1800" b="0" i="1" u="none" strike="noStrike" baseline="0" dirty="0">
                <a:latin typeface="Helvetica" panose="020B0604020202020204" pitchFamily="34" charset="0"/>
                <a:cs typeface="Helvetica" panose="020B0604020202020204" pitchFamily="34" charset="0"/>
              </a:rPr>
              <a:t>/</a:t>
            </a:r>
            <a:r>
              <a:rPr lang="en-US" sz="1800" b="0" i="1" u="none" strike="noStrike" baseline="0" dirty="0" err="1">
                <a:latin typeface="Helvetica" panose="020B0604020202020204" pitchFamily="34" charset="0"/>
                <a:cs typeface="Helvetica" panose="020B0604020202020204" pitchFamily="34" charset="0"/>
              </a:rPr>
              <a:t>ast</a:t>
            </a:r>
            <a:r>
              <a:rPr lang="en-US" sz="1800" b="0" i="1" u="none" strike="noStrike" baseline="0" dirty="0">
                <a:latin typeface="Helvetica" panose="020B0604020202020204" pitchFamily="34" charset="0"/>
                <a:cs typeface="Helvetica" panose="020B0604020202020204" pitchFamily="34" charset="0"/>
              </a:rPr>
              <a:t>/mailbox</a:t>
            </a:r>
          </a:p>
          <a:p>
            <a:pPr marL="742950" lvl="1" indent="-285750">
              <a:buFont typeface="Arial" panose="020B0604020202020204" pitchFamily="34" charset="0"/>
              <a:buChar char="•"/>
            </a:pPr>
            <a:r>
              <a:rPr lang="en-US" b="1" dirty="0">
                <a:latin typeface="Helvetica" panose="020B0604020202020204" pitchFamily="34" charset="0"/>
                <a:cs typeface="Helvetica" panose="020B0604020202020204" pitchFamily="34" charset="0"/>
              </a:rPr>
              <a:t>R</a:t>
            </a:r>
            <a:r>
              <a:rPr lang="en-US" sz="1800" b="1" i="0" u="none" strike="noStrike" baseline="0" dirty="0">
                <a:latin typeface="Helvetica" panose="020B0604020202020204" pitchFamily="34" charset="0"/>
                <a:cs typeface="Helvetica" panose="020B0604020202020204" pitchFamily="34" charset="0"/>
              </a:rPr>
              <a:t>elative path name</a:t>
            </a:r>
            <a:r>
              <a:rPr lang="en-US" sz="1800" b="0" i="0" u="none" strike="noStrike" baseline="0"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I</a:t>
            </a:r>
            <a:r>
              <a:rPr lang="en-US" sz="1800" b="0" i="0" u="none" strike="noStrike" baseline="0" dirty="0">
                <a:latin typeface="Helvetica" panose="020B0604020202020204" pitchFamily="34" charset="0"/>
                <a:cs typeface="Helvetica" panose="020B0604020202020204" pitchFamily="34" charset="0"/>
              </a:rPr>
              <a:t>n conjunction with </a:t>
            </a:r>
            <a:r>
              <a:rPr lang="en-US" sz="1800" b="1" i="0" u="none" strike="noStrike" baseline="0" dirty="0">
                <a:latin typeface="Helvetica" panose="020B0604020202020204" pitchFamily="34" charset="0"/>
                <a:cs typeface="Helvetica" panose="020B0604020202020204" pitchFamily="34" charset="0"/>
              </a:rPr>
              <a:t>working directory </a:t>
            </a:r>
            <a:r>
              <a:rPr lang="en-US" sz="1800" b="0" i="0" u="none" strike="noStrike" baseline="0" dirty="0">
                <a:latin typeface="Helvetica" panose="020B0604020202020204" pitchFamily="34" charset="0"/>
                <a:cs typeface="Helvetica" panose="020B0604020202020204" pitchFamily="34" charset="0"/>
              </a:rPr>
              <a:t>(also called the </a:t>
            </a:r>
            <a:r>
              <a:rPr lang="en-US" sz="1800" b="1" i="0" u="none" strike="noStrike" baseline="0" dirty="0">
                <a:latin typeface="Helvetica" panose="020B0604020202020204" pitchFamily="34" charset="0"/>
                <a:cs typeface="Helvetica" panose="020B0604020202020204" pitchFamily="34" charset="0"/>
              </a:rPr>
              <a:t>current directory</a:t>
            </a:r>
            <a:r>
              <a:rPr lang="en-US" sz="1800" b="0" i="0" u="none" strike="noStrike" baseline="0" dirty="0">
                <a:latin typeface="Helvetica" panose="020B0604020202020204" pitchFamily="34" charset="0"/>
                <a:cs typeface="Helvetica" panose="020B0604020202020204" pitchFamily="34" charset="0"/>
              </a:rPr>
              <a:t>). </a:t>
            </a:r>
            <a:r>
              <a:rPr lang="en-US" dirty="0">
                <a:latin typeface="Helvetica" panose="020B0604020202020204" pitchFamily="34" charset="0"/>
                <a:cs typeface="Helvetica" panose="020B0604020202020204" pitchFamily="34" charset="0"/>
              </a:rPr>
              <a:t>P</a:t>
            </a:r>
            <a:r>
              <a:rPr lang="en-US" sz="1800" b="0" i="0" u="none" strike="noStrike" baseline="0" dirty="0">
                <a:latin typeface="Helvetica" panose="020B0604020202020204" pitchFamily="34" charset="0"/>
                <a:cs typeface="Helvetica" panose="020B0604020202020204" pitchFamily="34" charset="0"/>
              </a:rPr>
              <a:t>ath names beginning with the working directory</a:t>
            </a:r>
          </a:p>
          <a:p>
            <a:pPr marL="742950" lvl="1" indent="-285750">
              <a:buFont typeface="Arial" panose="020B0604020202020204" pitchFamily="34" charset="0"/>
              <a:buChar char="•"/>
            </a:pPr>
            <a:endParaRPr lang="en-US"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08649F01-93DF-4D85-B4B7-D1F27E69E4B1}"/>
              </a:ext>
            </a:extLst>
          </p:cNvPr>
          <p:cNvPicPr>
            <a:picLocks noChangeAspect="1"/>
          </p:cNvPicPr>
          <p:nvPr/>
        </p:nvPicPr>
        <p:blipFill>
          <a:blip r:embed="rId2"/>
          <a:stretch>
            <a:fillRect/>
          </a:stretch>
        </p:blipFill>
        <p:spPr>
          <a:xfrm>
            <a:off x="3844721" y="4059200"/>
            <a:ext cx="4639718" cy="843436"/>
          </a:xfrm>
          <a:prstGeom prst="rect">
            <a:avLst/>
          </a:prstGeom>
        </p:spPr>
      </p:pic>
    </p:spTree>
    <p:extLst>
      <p:ext uri="{BB962C8B-B14F-4D97-AF65-F5344CB8AC3E}">
        <p14:creationId xmlns:p14="http://schemas.microsoft.com/office/powerpoint/2010/main" val="271249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System calls for directories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2862322"/>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Create. Empty except for dot and </a:t>
            </a:r>
            <a:r>
              <a:rPr lang="en-US" sz="2000" b="0" i="0" u="none" strike="noStrike" baseline="0" dirty="0" err="1">
                <a:latin typeface="Helvetica" panose="020B0604020202020204" pitchFamily="34" charset="0"/>
                <a:cs typeface="Helvetica" panose="020B0604020202020204" pitchFamily="34" charset="0"/>
              </a:rPr>
              <a:t>dotdot</a:t>
            </a:r>
            <a:r>
              <a:rPr lang="en-US" sz="2000" b="0" i="0" u="none" strike="noStrike" baseline="0" dirty="0">
                <a:latin typeface="Helvetica" panose="020B0604020202020204" pitchFamily="34" charset="0"/>
                <a:cs typeface="Helvetica" panose="020B0604020202020204" pitchFamily="34" charset="0"/>
              </a:rPr>
              <a:t> (</a:t>
            </a:r>
            <a:r>
              <a:rPr lang="en-US" sz="2000" b="0" i="0" u="none" strike="noStrike" baseline="0" dirty="0" err="1">
                <a:latin typeface="Helvetica" panose="020B0604020202020204" pitchFamily="34" charset="0"/>
                <a:cs typeface="Helvetica" panose="020B0604020202020204" pitchFamily="34" charset="0"/>
              </a:rPr>
              <a:t>mkdir</a:t>
            </a:r>
            <a:r>
              <a:rPr lang="en-US" sz="2000" b="0" i="0" u="none" strike="noStrike" baseline="0" dirty="0">
                <a:latin typeface="Helvetica" panose="020B0604020202020204" pitchFamily="34" charset="0"/>
                <a:cs typeface="Helvetica" panose="020B0604020202020204" pitchFamily="34" charset="0"/>
              </a:rPr>
              <a:t> in Linux)</a:t>
            </a:r>
            <a:endParaRPr lang="en-US" sz="2000"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Delete. Only an empty directory can be deleted (same as deleting a file, in Linux “rm –option directory”)</a:t>
            </a:r>
          </a:p>
          <a:p>
            <a:pPr marL="285750" indent="-285750" algn="l">
              <a:buFont typeface="Arial" panose="020B0604020202020204" pitchFamily="34" charset="0"/>
              <a:buChar char="•"/>
            </a:pPr>
            <a:r>
              <a:rPr lang="en-US" sz="2000" b="0" i="0" u="none" strike="noStrike" baseline="0" dirty="0" err="1">
                <a:latin typeface="Helvetica" panose="020B0604020202020204" pitchFamily="34" charset="0"/>
                <a:cs typeface="Helvetica" panose="020B0604020202020204" pitchFamily="34" charset="0"/>
              </a:rPr>
              <a:t>Opendir</a:t>
            </a:r>
            <a:r>
              <a:rPr lang="en-US" sz="2000" b="0" i="0" u="none" strike="noStrike" baseline="0" dirty="0">
                <a:latin typeface="Helvetica" panose="020B0604020202020204" pitchFamily="34" charset="0"/>
                <a:cs typeface="Helvetica" panose="020B0604020202020204" pitchFamily="34" charset="0"/>
              </a:rPr>
              <a:t>. Directories can be read. For example, to list all the files </a:t>
            </a:r>
          </a:p>
          <a:p>
            <a:pPr marL="285750" indent="-285750" algn="l">
              <a:buFont typeface="Arial" panose="020B0604020202020204" pitchFamily="34" charset="0"/>
              <a:buChar char="•"/>
            </a:pPr>
            <a:r>
              <a:rPr lang="en-US" sz="2000" b="0" i="0" u="none" strike="noStrike" baseline="0" dirty="0" err="1">
                <a:latin typeface="Helvetica" panose="020B0604020202020204" pitchFamily="34" charset="0"/>
                <a:cs typeface="Helvetica" panose="020B0604020202020204" pitchFamily="34" charset="0"/>
              </a:rPr>
              <a:t>Closedir</a:t>
            </a:r>
            <a:r>
              <a:rPr lang="en-US" sz="2000" b="0" i="0" u="none" strike="noStrike" baseline="0" dirty="0">
                <a:latin typeface="Helvetica" panose="020B0604020202020204" pitchFamily="34" charset="0"/>
                <a:cs typeface="Helvetica" panose="020B0604020202020204" pitchFamily="34" charset="0"/>
              </a:rPr>
              <a:t>. When a directory has been read, it should be closed to free up internal table space.</a:t>
            </a:r>
          </a:p>
          <a:p>
            <a:pPr marL="285750" indent="-285750" algn="l">
              <a:buFont typeface="Arial" panose="020B0604020202020204" pitchFamily="34" charset="0"/>
              <a:buChar char="•"/>
            </a:pPr>
            <a:r>
              <a:rPr lang="en-US" sz="2000" b="0" i="0" u="none" strike="noStrike" baseline="0" dirty="0" err="1">
                <a:latin typeface="Helvetica" panose="020B0604020202020204" pitchFamily="34" charset="0"/>
                <a:cs typeface="Helvetica" panose="020B0604020202020204" pitchFamily="34" charset="0"/>
              </a:rPr>
              <a:t>Readdir</a:t>
            </a:r>
            <a:r>
              <a:rPr lang="en-US" sz="2000" b="0" i="0" u="none" strike="noStrike" baseline="0" dirty="0">
                <a:latin typeface="Helvetica" panose="020B0604020202020204" pitchFamily="34" charset="0"/>
                <a:cs typeface="Helvetica" panose="020B0604020202020204" pitchFamily="34" charset="0"/>
              </a:rPr>
              <a:t>. This call returns the next entry in an open directory.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Rename. </a:t>
            </a:r>
            <a:r>
              <a:rPr lang="en-US" sz="2000" dirty="0">
                <a:latin typeface="Helvetica" panose="020B0604020202020204" pitchFamily="34" charset="0"/>
                <a:cs typeface="Helvetica" panose="020B0604020202020204" pitchFamily="34" charset="0"/>
              </a:rPr>
              <a:t>D</a:t>
            </a:r>
            <a:r>
              <a:rPr lang="en-US" sz="2000" b="0" i="0" u="none" strike="noStrike" baseline="0" dirty="0">
                <a:latin typeface="Helvetica" panose="020B0604020202020204" pitchFamily="34" charset="0"/>
                <a:cs typeface="Helvetica" panose="020B0604020202020204" pitchFamily="34" charset="0"/>
              </a:rPr>
              <a:t>irectories are just like files and can be renamed the same way files can be</a:t>
            </a:r>
            <a:r>
              <a:rPr lang="en-US" sz="1800" b="0" i="0" u="none" strike="noStrike" baseline="0" dirty="0">
                <a:latin typeface="Helvetica" panose="020B0604020202020204" pitchFamily="34" charset="0"/>
                <a:cs typeface="Helvetica" panose="020B0604020202020204" pitchFamily="34" charset="0"/>
              </a:rPr>
              <a:t>.</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629476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system implementation</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678023" y="1245797"/>
            <a:ext cx="9215717" cy="1938992"/>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The file system is stored on a disk</a:t>
            </a:r>
          </a:p>
          <a:p>
            <a:pPr marL="285750" indent="-285750" algn="l">
              <a:buFont typeface="Arial" panose="020B0604020202020204" pitchFamily="34" charset="0"/>
              <a:buChar char="•"/>
            </a:pPr>
            <a:r>
              <a:rPr lang="en-US" sz="2000" b="1" i="0" u="none" strike="noStrike" baseline="0" dirty="0">
                <a:latin typeface="Helvetica" panose="020B0604020202020204" pitchFamily="34" charset="0"/>
                <a:cs typeface="Helvetica" panose="020B0604020202020204" pitchFamily="34" charset="0"/>
              </a:rPr>
              <a:t>Superblock</a:t>
            </a:r>
            <a:r>
              <a:rPr lang="en-US" sz="2000" dirty="0">
                <a:latin typeface="Helvetica" panose="020B0604020202020204" pitchFamily="34" charset="0"/>
                <a:cs typeface="Helvetica" panose="020B0604020202020204" pitchFamily="34" charset="0"/>
              </a:rPr>
              <a:t>: </a:t>
            </a:r>
            <a:r>
              <a:rPr lang="en-US" sz="2000" b="0" i="0" u="none" strike="noStrike" baseline="0" dirty="0">
                <a:latin typeface="Helvetica" panose="020B0604020202020204" pitchFamily="34" charset="0"/>
                <a:cs typeface="Helvetica" panose="020B0604020202020204" pitchFamily="34" charset="0"/>
              </a:rPr>
              <a:t>contains all the key parameters about the file system, it is read into memory when the computer is booted or the file system is first touched.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Typical information in the superblock includes a magic number to identify the file-system type, the number of blocks in the file system, and other  administrative information</a:t>
            </a:r>
            <a:r>
              <a:rPr lang="en-US" sz="2000" b="0" i="0" u="none" strike="noStrike" baseline="0" dirty="0">
                <a:latin typeface="Times-Roman"/>
              </a:rPr>
              <a:t>.</a:t>
            </a:r>
            <a:endParaRPr lang="en-US" sz="2000" dirty="0"/>
          </a:p>
        </p:txBody>
      </p:sp>
      <p:pic>
        <p:nvPicPr>
          <p:cNvPr id="6" name="Picture 5">
            <a:extLst>
              <a:ext uri="{FF2B5EF4-FFF2-40B4-BE49-F238E27FC236}">
                <a16:creationId xmlns:a16="http://schemas.microsoft.com/office/drawing/2014/main" id="{3BFECA82-B2E6-47CE-9743-74E2D79FE5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45" y="3529013"/>
            <a:ext cx="69754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719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3267310" y="241119"/>
            <a:ext cx="7353300"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2320925" y="1104900"/>
            <a:ext cx="7558088" cy="4992688"/>
          </a:xfrm>
        </p:spPr>
        <p:txBody>
          <a:bodyPr>
            <a:normAutofit/>
          </a:bodyPr>
          <a:lstStyle/>
          <a:p>
            <a:pPr>
              <a:lnSpc>
                <a:spcPct val="90000"/>
              </a:lnSpc>
            </a:pPr>
            <a:r>
              <a:rPr lang="en-US" altLang="en-US" dirty="0"/>
              <a:t>OS abstracts physical properties to logical storage unit  - </a:t>
            </a:r>
            <a:r>
              <a:rPr lang="en-US" altLang="en-US" b="1" dirty="0">
                <a:solidFill>
                  <a:srgbClr val="0070C0"/>
                </a:solidFill>
                <a:latin typeface="+mj-lt"/>
              </a:rPr>
              <a:t>file</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p:txBody>
      </p:sp>
    </p:spTree>
    <p:extLst>
      <p:ext uri="{BB962C8B-B14F-4D97-AF65-F5344CB8AC3E}">
        <p14:creationId xmlns:p14="http://schemas.microsoft.com/office/powerpoint/2010/main" val="4251263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system implementation</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678025" y="1333262"/>
            <a:ext cx="9215717" cy="2246769"/>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Next might come information about free blocks in the file system, for example in the form of a bitmap or a list of pointers.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This might be followed by the </a:t>
            </a:r>
            <a:r>
              <a:rPr lang="en-US" sz="2000" b="0" i="0" u="none" strike="noStrike" baseline="0" dirty="0" err="1">
                <a:latin typeface="Helvetica" panose="020B0604020202020204" pitchFamily="34" charset="0"/>
                <a:cs typeface="Helvetica" panose="020B0604020202020204" pitchFamily="34" charset="0"/>
              </a:rPr>
              <a:t>i</a:t>
            </a:r>
            <a:r>
              <a:rPr lang="en-US" sz="2000" b="0" i="0" u="none" strike="noStrike" baseline="0" dirty="0">
                <a:latin typeface="Helvetica" panose="020B0604020202020204" pitchFamily="34" charset="0"/>
                <a:cs typeface="Helvetica" panose="020B0604020202020204" pitchFamily="34" charset="0"/>
              </a:rPr>
              <a:t>-nodes, an array of data structures, one per file, telling all about the file.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After that might come the root directory, which contains the top of the file-system tree.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Finally, the remainder of the disk contains all the other directories and files.</a:t>
            </a:r>
            <a:endParaRPr lang="en-US" sz="20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3BFECA82-B2E6-47CE-9743-74E2D79FE59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8145" y="3808393"/>
            <a:ext cx="69754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2009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Storing files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2456057"/>
          </a:xfrm>
          <a:prstGeom prst="rect">
            <a:avLst/>
          </a:prstGeom>
          <a:noFill/>
        </p:spPr>
        <p:txBody>
          <a:bodyPr wrap="square">
            <a:spAutoFit/>
          </a:bodyPr>
          <a:lstStyle/>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Files are stored in blocks (sectors) of the disk, so there must be a policy to allocate blocks to files (</a:t>
            </a:r>
            <a:r>
              <a:rPr lang="en-US" sz="2000" dirty="0">
                <a:solidFill>
                  <a:srgbClr val="0070C0"/>
                </a:solidFill>
                <a:latin typeface="Helvetica" panose="020B0604020202020204" pitchFamily="34" charset="0"/>
                <a:cs typeface="Helvetica" panose="020B0604020202020204" pitchFamily="34" charset="0"/>
              </a:rPr>
              <a:t>similar to allocate main memory to processes</a:t>
            </a:r>
            <a:r>
              <a:rPr lang="en-US" sz="2000" dirty="0">
                <a:latin typeface="Helvetica" panose="020B0604020202020204" pitchFamily="34" charset="0"/>
                <a:cs typeface="Helvetica" panose="020B0604020202020204" pitchFamily="34" charset="0"/>
              </a:rPr>
              <a:t>)</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Allocation methods:</a:t>
            </a:r>
          </a:p>
          <a:p>
            <a:pPr marL="742950" lvl="1"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Contiguous blocks</a:t>
            </a:r>
          </a:p>
          <a:p>
            <a:pPr marL="742950" lvl="1"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Linked list of blocks</a:t>
            </a:r>
          </a:p>
          <a:p>
            <a:pPr marL="742950" lvl="1"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Linked list using  table</a:t>
            </a:r>
          </a:p>
          <a:p>
            <a:pPr marL="742950" lvl="1" indent="-285750">
              <a:buFont typeface="Arial" panose="020B0604020202020204" pitchFamily="34" charset="0"/>
              <a:buChar char="•"/>
            </a:pPr>
            <a:r>
              <a:rPr lang="en-US" dirty="0">
                <a:latin typeface="Helvetica" panose="020B0604020202020204" pitchFamily="34" charset="0"/>
                <a:cs typeface="Helvetica" panose="020B0604020202020204" pitchFamily="34" charset="0"/>
              </a:rPr>
              <a:t>I-nodes</a:t>
            </a:r>
          </a:p>
          <a:p>
            <a:pPr algn="l" eaLnBrk="1" hangingPunct="1">
              <a:spcBef>
                <a:spcPct val="20000"/>
              </a:spcBef>
              <a:buClr>
                <a:schemeClr val="accent2"/>
              </a:buClr>
            </a:pPr>
            <a:endParaRPr lang="en-US" dirty="0"/>
          </a:p>
        </p:txBody>
      </p:sp>
    </p:spTree>
    <p:extLst>
      <p:ext uri="{BB962C8B-B14F-4D97-AF65-F5344CB8AC3E}">
        <p14:creationId xmlns:p14="http://schemas.microsoft.com/office/powerpoint/2010/main" val="1162726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Contiguous allocation</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simplest allocation scheme is to store each file as a contiguous run of disk blocks.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Thus on a disk with 1-KB blocks, a 50-KB file would be allocated 50 consecutive blocks</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The directory entry only need the address of the first block</a:t>
            </a:r>
            <a:endParaRPr lang="en-US" sz="1800" b="0" i="0" u="none" strike="noStrike" baseline="0"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D</a:t>
            </a:r>
            <a:r>
              <a:rPr lang="en-US" sz="1800" b="0" i="0" u="none" strike="noStrike" baseline="0" dirty="0">
                <a:latin typeface="Helvetica" panose="020B0604020202020204" pitchFamily="34" charset="0"/>
                <a:cs typeface="Helvetica" panose="020B0604020202020204" pitchFamily="34" charset="0"/>
              </a:rPr>
              <a:t>rawback: over time, the disk becomes fragmented.</a:t>
            </a:r>
            <a:endParaRPr lang="en-US" dirty="0">
              <a:latin typeface="Helvetica" panose="020B0604020202020204" pitchFamily="34" charset="0"/>
              <a:cs typeface="Helvetica" panose="020B0604020202020204" pitchFamily="34" charset="0"/>
            </a:endParaRPr>
          </a:p>
        </p:txBody>
      </p:sp>
      <p:pic>
        <p:nvPicPr>
          <p:cNvPr id="6" name="Picture 6" descr="D:\b\b4\IBM\04-10.jpg">
            <a:extLst>
              <a:ext uri="{FF2B5EF4-FFF2-40B4-BE49-F238E27FC236}">
                <a16:creationId xmlns:a16="http://schemas.microsoft.com/office/drawing/2014/main" id="{A4C2E2D5-662D-472E-9A4B-CC47DC7972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0925" y="3108325"/>
            <a:ext cx="725805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78599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648931" y="344488"/>
            <a:ext cx="3505495" cy="1622321"/>
          </a:xfrm>
        </p:spPr>
        <p:txBody>
          <a:bodyPr vert="horz" lIns="91440" tIns="45720" rIns="91440" bIns="45720" rtlCol="0" anchor="ctr">
            <a:normAutofit/>
          </a:bodyPr>
          <a:lstStyle/>
          <a:p>
            <a:pPr algn="l"/>
            <a:r>
              <a:rPr lang="en-US" sz="3200" b="1" kern="1200" dirty="0">
                <a:solidFill>
                  <a:srgbClr val="0070C0"/>
                </a:solidFill>
                <a:latin typeface="+mj-lt"/>
                <a:ea typeface="+mj-ea"/>
                <a:cs typeface="+mj-cs"/>
              </a:rPr>
              <a:t>Linked list allocation</a:t>
            </a:r>
          </a:p>
        </p:txBody>
      </p:sp>
      <p:sp>
        <p:nvSpPr>
          <p:cNvPr id="5" name="TextBox 4">
            <a:extLst>
              <a:ext uri="{FF2B5EF4-FFF2-40B4-BE49-F238E27FC236}">
                <a16:creationId xmlns:a16="http://schemas.microsoft.com/office/drawing/2014/main" id="{0F22691A-1FA2-48DA-A0B7-E9BBF54E941A}"/>
              </a:ext>
            </a:extLst>
          </p:cNvPr>
          <p:cNvSpPr txBox="1"/>
          <p:nvPr/>
        </p:nvSpPr>
        <p:spPr>
          <a:xfrm>
            <a:off x="648931" y="1967681"/>
            <a:ext cx="3505494"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Here</a:t>
            </a:r>
            <a:r>
              <a:rPr lang="en-US" sz="2000" b="0" i="0" u="none" strike="noStrike" baseline="0" dirty="0"/>
              <a:t> each is stored as a linked list of disk blocks. </a:t>
            </a:r>
          </a:p>
          <a:p>
            <a:pPr marL="285750" indent="-228600">
              <a:lnSpc>
                <a:spcPct val="90000"/>
              </a:lnSpc>
              <a:spcAft>
                <a:spcPts val="600"/>
              </a:spcAft>
              <a:buFont typeface="Arial" panose="020B0604020202020204" pitchFamily="34" charset="0"/>
              <a:buChar char="•"/>
            </a:pPr>
            <a:r>
              <a:rPr lang="en-US" sz="2000" b="0" i="0" u="none" strike="noStrike" baseline="0" dirty="0"/>
              <a:t>The first word of each block is used as a pointer to the next one. </a:t>
            </a:r>
          </a:p>
          <a:p>
            <a:pPr marL="285750" indent="-228600">
              <a:lnSpc>
                <a:spcPct val="90000"/>
              </a:lnSpc>
              <a:spcAft>
                <a:spcPts val="600"/>
              </a:spcAft>
              <a:buFont typeface="Arial" panose="020B0604020202020204" pitchFamily="34" charset="0"/>
              <a:buChar char="•"/>
            </a:pPr>
            <a:r>
              <a:rPr lang="en-US" sz="2000" b="0" i="0" u="none" strike="noStrike" baseline="0" dirty="0"/>
              <a:t>The rest of the block is for data.</a:t>
            </a:r>
          </a:p>
          <a:p>
            <a:pPr marL="285750" indent="-228600">
              <a:lnSpc>
                <a:spcPct val="90000"/>
              </a:lnSpc>
              <a:spcAft>
                <a:spcPts val="600"/>
              </a:spcAft>
              <a:buFont typeface="Arial" panose="020B0604020202020204" pitchFamily="34" charset="0"/>
              <a:buChar char="•"/>
            </a:pPr>
            <a:r>
              <a:rPr lang="en-US" sz="2000" dirty="0"/>
              <a:t>The directory entry only need the address of the first block</a:t>
            </a:r>
          </a:p>
          <a:p>
            <a:pPr marL="285750" indent="-228600">
              <a:lnSpc>
                <a:spcPct val="90000"/>
              </a:lnSpc>
              <a:spcAft>
                <a:spcPts val="600"/>
              </a:spcAft>
              <a:buFont typeface="Arial" panose="020B0604020202020204" pitchFamily="34" charset="0"/>
              <a:buChar char="•"/>
            </a:pPr>
            <a:r>
              <a:rPr lang="en-US" sz="2000" dirty="0"/>
              <a:t>Random access is slow, need to chase all the pointers</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b\b4\IBM\04-11.jpg">
            <a:extLst>
              <a:ext uri="{FF2B5EF4-FFF2-40B4-BE49-F238E27FC236}">
                <a16:creationId xmlns:a16="http://schemas.microsoft.com/office/drawing/2014/main" id="{8432A559-1206-4BD2-8659-E95724DF6A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260418"/>
            <a:ext cx="6019331" cy="4333918"/>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Tree>
    <p:extLst>
      <p:ext uri="{BB962C8B-B14F-4D97-AF65-F5344CB8AC3E}">
        <p14:creationId xmlns:p14="http://schemas.microsoft.com/office/powerpoint/2010/main" val="914883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648929" y="629266"/>
            <a:ext cx="4944152" cy="1622321"/>
          </a:xfrm>
        </p:spPr>
        <p:txBody>
          <a:bodyPr vert="horz" lIns="91440" tIns="45720" rIns="91440" bIns="45720" rtlCol="0" anchor="ctr">
            <a:normAutofit/>
          </a:bodyPr>
          <a:lstStyle/>
          <a:p>
            <a:pPr algn="l"/>
            <a:r>
              <a:rPr lang="en-US" sz="3200" b="1" kern="1200" dirty="0">
                <a:solidFill>
                  <a:srgbClr val="0070C0"/>
                </a:solidFill>
                <a:latin typeface="+mj-lt"/>
                <a:ea typeface="+mj-ea"/>
                <a:cs typeface="+mj-cs"/>
              </a:rPr>
              <a:t>Linked list allocation using table</a:t>
            </a:r>
          </a:p>
        </p:txBody>
      </p:sp>
      <p:sp>
        <p:nvSpPr>
          <p:cNvPr id="5" name="TextBox 4">
            <a:extLst>
              <a:ext uri="{FF2B5EF4-FFF2-40B4-BE49-F238E27FC236}">
                <a16:creationId xmlns:a16="http://schemas.microsoft.com/office/drawing/2014/main" id="{0F22691A-1FA2-48DA-A0B7-E9BBF54E941A}"/>
              </a:ext>
            </a:extLst>
          </p:cNvPr>
          <p:cNvSpPr txBox="1"/>
          <p:nvPr/>
        </p:nvSpPr>
        <p:spPr>
          <a:xfrm>
            <a:off x="648930" y="2438400"/>
            <a:ext cx="4944151"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latin typeface="Helvetica" panose="020B0604020202020204" pitchFamily="34" charset="0"/>
                <a:cs typeface="Helvetica" panose="020B0604020202020204" pitchFamily="34" charset="0"/>
              </a:rPr>
              <a:t>Have a table in main memory of the same size as the number of blocks on the disk</a:t>
            </a:r>
          </a:p>
          <a:p>
            <a:pPr marL="285750" indent="-228600">
              <a:lnSpc>
                <a:spcPct val="90000"/>
              </a:lnSpc>
              <a:spcAft>
                <a:spcPts val="600"/>
              </a:spcAft>
              <a:buFont typeface="Arial" panose="020B0604020202020204" pitchFamily="34" charset="0"/>
              <a:buChar char="•"/>
            </a:pPr>
            <a:r>
              <a:rPr lang="en-US" dirty="0">
                <a:latin typeface="Helvetica" panose="020B0604020202020204" pitchFamily="34" charset="0"/>
                <a:cs typeface="Helvetica" panose="020B0604020202020204" pitchFamily="34" charset="0"/>
              </a:rPr>
              <a:t>Store the address of the next block in the tale</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Inconvenient: Table too big</a:t>
            </a:r>
            <a:r>
              <a:rPr lang="en-US" sz="2400" dirty="0"/>
              <a:t>, </a:t>
            </a:r>
            <a:r>
              <a:rPr lang="en-US" dirty="0">
                <a:latin typeface="Helvetica" panose="020B0604020202020204" pitchFamily="34" charset="0"/>
                <a:cs typeface="Helvetica" panose="020B0604020202020204" pitchFamily="34" charset="0"/>
              </a:rPr>
              <a:t>w</a:t>
            </a:r>
            <a:r>
              <a:rPr lang="en-US" sz="1800" b="0" i="0" u="none" strike="noStrike" baseline="0" dirty="0">
                <a:latin typeface="Helvetica" panose="020B0604020202020204" pitchFamily="34" charset="0"/>
                <a:cs typeface="Helvetica" panose="020B0604020202020204" pitchFamily="34" charset="0"/>
              </a:rPr>
              <a:t>ith a 1-TB disk and a 1-KB block size, the table needs 1 billion entries, one for each of the 1 billion disk blocks</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This</a:t>
            </a:r>
            <a:r>
              <a:rPr lang="en-US" sz="2400" dirty="0">
                <a:latin typeface="Helvetica" panose="020B0604020202020204" pitchFamily="34" charset="0"/>
                <a:cs typeface="Helvetica" panose="020B0604020202020204" pitchFamily="34" charset="0"/>
              </a:rPr>
              <a:t> </a:t>
            </a:r>
            <a:r>
              <a:rPr lang="en-US" sz="2000" dirty="0">
                <a:latin typeface="Helvetica" panose="020B0604020202020204" pitchFamily="34" charset="0"/>
                <a:cs typeface="Helvetica" panose="020B0604020202020204" pitchFamily="34" charset="0"/>
              </a:rPr>
              <a:t>“file allocation table” (FAT) come in different forms in MS_DOS and Windows, FAT-12, FAT-16, FAT-32</a:t>
            </a:r>
          </a:p>
        </p:txBody>
      </p:sp>
      <p:sp>
        <p:nvSpPr>
          <p:cNvPr id="28" name="Rectangle 17">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FB88F94E-CF30-47CC-8375-317D4A008E88}"/>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04709" y="860528"/>
            <a:ext cx="4475531" cy="5133697"/>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Tree>
    <p:extLst>
      <p:ext uri="{BB962C8B-B14F-4D97-AF65-F5344CB8AC3E}">
        <p14:creationId xmlns:p14="http://schemas.microsoft.com/office/powerpoint/2010/main" val="2795519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I-nodes </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106579" y="1470816"/>
            <a:ext cx="5766412" cy="3139321"/>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L</a:t>
            </a:r>
            <a:r>
              <a:rPr lang="en-US" sz="1800" b="0" i="0" u="none" strike="noStrike" baseline="0" dirty="0">
                <a:latin typeface="Helvetica" panose="020B0604020202020204" pitchFamily="34" charset="0"/>
                <a:cs typeface="Helvetica" panose="020B0604020202020204" pitchFamily="34" charset="0"/>
              </a:rPr>
              <a:t>ists</a:t>
            </a:r>
            <a:r>
              <a:rPr lang="en-US" dirty="0">
                <a:latin typeface="Helvetica" panose="020B0604020202020204" pitchFamily="34" charset="0"/>
                <a:cs typeface="Helvetica" panose="020B0604020202020204" pitchFamily="34" charset="0"/>
              </a:rPr>
              <a:t> </a:t>
            </a:r>
            <a:r>
              <a:rPr lang="en-US" sz="1800" b="0" i="0" u="none" strike="noStrike" baseline="0" dirty="0">
                <a:latin typeface="Helvetica" panose="020B0604020202020204" pitchFamily="34" charset="0"/>
                <a:cs typeface="Helvetica" panose="020B0604020202020204" pitchFamily="34" charset="0"/>
              </a:rPr>
              <a:t>the attributes and disk addresses of the file’s  blocks</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There is one </a:t>
            </a:r>
            <a:r>
              <a:rPr lang="en-US" dirty="0" err="1">
                <a:latin typeface="Helvetica" panose="020B0604020202020204" pitchFamily="34" charset="0"/>
                <a:cs typeface="Helvetica" panose="020B0604020202020204" pitchFamily="34" charset="0"/>
              </a:rPr>
              <a:t>i</a:t>
            </a:r>
            <a:r>
              <a:rPr lang="en-US" dirty="0">
                <a:latin typeface="Helvetica" panose="020B0604020202020204" pitchFamily="34" charset="0"/>
                <a:cs typeface="Helvetica" panose="020B0604020202020204" pitchFamily="34" charset="0"/>
              </a:rPr>
              <a:t>-node per file, </a:t>
            </a:r>
            <a:r>
              <a:rPr lang="en-US" dirty="0" err="1">
                <a:latin typeface="Helvetica" panose="020B0604020202020204" pitchFamily="34" charset="0"/>
                <a:cs typeface="Helvetica" panose="020B0604020202020204" pitchFamily="34" charset="0"/>
              </a:rPr>
              <a:t>i</a:t>
            </a:r>
            <a:r>
              <a:rPr lang="en-US" dirty="0">
                <a:latin typeface="Helvetica" panose="020B0604020202020204" pitchFamily="34" charset="0"/>
                <a:cs typeface="Helvetica" panose="020B0604020202020204" pitchFamily="34" charset="0"/>
              </a:rPr>
              <a:t>-nodes are stored on a specific set of blocks on the disk, when a file is opened, they are loaded in main memory</a:t>
            </a:r>
          </a:p>
          <a:p>
            <a:pPr marL="285750" indent="-285750" algn="l">
              <a:buFont typeface="Arial" panose="020B0604020202020204" pitchFamily="34" charset="0"/>
              <a:buChar char="•"/>
            </a:pPr>
            <a:r>
              <a:rPr lang="en-US" dirty="0" err="1">
                <a:latin typeface="Helvetica" panose="020B0604020202020204" pitchFamily="34" charset="0"/>
                <a:cs typeface="Helvetica" panose="020B0604020202020204" pitchFamily="34" charset="0"/>
              </a:rPr>
              <a:t>i</a:t>
            </a:r>
            <a:r>
              <a:rPr lang="en-US" dirty="0">
                <a:latin typeface="Helvetica" panose="020B0604020202020204" pitchFamily="34" charset="0"/>
                <a:cs typeface="Helvetica" panose="020B0604020202020204" pitchFamily="34" charset="0"/>
              </a:rPr>
              <a:t>-nodes contain a fix number of disk addresses, if file is big, one address is kept to store the address of a block that contain more disk address</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-nodes is the method in Unix/Linux operating systems,  </a:t>
            </a:r>
            <a:r>
              <a:rPr lang="en-US" dirty="0">
                <a:latin typeface="Helvetica" panose="020B0604020202020204" pitchFamily="34" charset="0"/>
                <a:cs typeface="Helvetica" panose="020B0604020202020204" pitchFamily="34" charset="0"/>
              </a:rPr>
              <a:t>Windows has a similar system called NTFS</a:t>
            </a:r>
          </a:p>
        </p:txBody>
      </p:sp>
      <p:pic>
        <p:nvPicPr>
          <p:cNvPr id="6" name="Picture 6" descr="D:\b\b4\IBM\04-13.jpg">
            <a:extLst>
              <a:ext uri="{FF2B5EF4-FFF2-40B4-BE49-F238E27FC236}">
                <a16:creationId xmlns:a16="http://schemas.microsoft.com/office/drawing/2014/main" id="{64B98887-FD17-4BAE-9A89-41B96367C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4747" y="1227931"/>
            <a:ext cx="5124450" cy="474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781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Implementing directories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3139321"/>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Before a file can be read, it must be opened.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When a file is opened, the operating system uses the path name supplied by the user to locate the directory entry on the disk.</a:t>
            </a:r>
          </a:p>
          <a:p>
            <a:pPr marL="285750" indent="-285750" algn="l">
              <a:buFont typeface="Arial" panose="020B0604020202020204" pitchFamily="34" charset="0"/>
              <a:buChar char="•"/>
            </a:pPr>
            <a:r>
              <a:rPr lang="en-US" dirty="0">
                <a:solidFill>
                  <a:srgbClr val="0070C0"/>
                </a:solidFill>
                <a:latin typeface="Helvetica" panose="020B0604020202020204" pitchFamily="34" charset="0"/>
                <a:cs typeface="Helvetica" panose="020B0604020202020204" pitchFamily="34" charset="0"/>
              </a:rPr>
              <a:t>Then the directory is loaded in main memory where it can be read.</a:t>
            </a:r>
            <a:endParaRPr lang="en-US" sz="1800" b="0" i="0" u="none" strike="noStrike" baseline="0" dirty="0">
              <a:solidFill>
                <a:srgbClr val="0070C0"/>
              </a:solidFill>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directory entry provides the information needed to find the disk blocks of the file.</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Depending on the system</a:t>
            </a:r>
            <a:r>
              <a:rPr lang="en-US" b="0" i="0" u="none" strike="noStrike" baseline="0" dirty="0">
                <a:latin typeface="Helvetica" panose="020B0604020202020204" pitchFamily="34" charset="0"/>
                <a:cs typeface="Helvetica" panose="020B0604020202020204" pitchFamily="34" charset="0"/>
              </a:rPr>
              <a:t> this information may be:</a:t>
            </a:r>
          </a:p>
          <a:p>
            <a:pPr marL="742950" lvl="1" indent="-285750">
              <a:buFont typeface="Arial" panose="020B0604020202020204" pitchFamily="34" charset="0"/>
              <a:buChar char="•"/>
            </a:pPr>
            <a:r>
              <a:rPr lang="en-US" b="0" i="0" u="none" strike="noStrike" baseline="0" dirty="0">
                <a:latin typeface="Helvetica" panose="020B0604020202020204" pitchFamily="34" charset="0"/>
                <a:cs typeface="Helvetica" panose="020B0604020202020204" pitchFamily="34" charset="0"/>
              </a:rPr>
              <a:t> the disk address of the </a:t>
            </a:r>
            <a:r>
              <a:rPr lang="en-US" sz="1800" b="0" i="0" u="none" strike="noStrike" baseline="0" dirty="0">
                <a:latin typeface="Helvetica" panose="020B0604020202020204" pitchFamily="34" charset="0"/>
                <a:cs typeface="Helvetica" panose="020B0604020202020204" pitchFamily="34" charset="0"/>
              </a:rPr>
              <a:t>entire file (with contiguous allocation), </a:t>
            </a:r>
          </a:p>
          <a:p>
            <a:pPr marL="742950" lvl="1" indent="-285750">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number of the first block (both linked- list schemes), </a:t>
            </a:r>
          </a:p>
          <a:p>
            <a:pPr marL="742950" lvl="1" indent="-285750">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or the number of an </a:t>
            </a:r>
            <a:r>
              <a:rPr lang="en-US" sz="1800" b="0" i="0" u="none" strike="noStrike" baseline="0" dirty="0" err="1">
                <a:latin typeface="Helvetica" panose="020B0604020202020204" pitchFamily="34" charset="0"/>
                <a:cs typeface="Helvetica" panose="020B0604020202020204" pitchFamily="34" charset="0"/>
              </a:rPr>
              <a:t>i</a:t>
            </a:r>
            <a:r>
              <a:rPr lang="en-US" sz="1800" b="0" i="0" u="none" strike="noStrike" baseline="0" dirty="0">
                <a:latin typeface="Helvetica" panose="020B0604020202020204" pitchFamily="34" charset="0"/>
                <a:cs typeface="Helvetica" panose="020B0604020202020204" pitchFamily="34" charset="0"/>
              </a:rPr>
              <a:t>-node. </a:t>
            </a:r>
          </a:p>
          <a:p>
            <a:pPr marL="285750" indent="-285750">
              <a:buFont typeface="Arial" panose="020B0604020202020204" pitchFamily="34" charset="0"/>
              <a:buChar char="•"/>
            </a:pPr>
            <a:r>
              <a:rPr lang="en-US" b="0" i="0" u="none" strike="noStrike" baseline="0" dirty="0">
                <a:latin typeface="Helvetica" panose="020B0604020202020204" pitchFamily="34" charset="0"/>
                <a:cs typeface="Helvetica" panose="020B0604020202020204" pitchFamily="34" charset="0"/>
              </a:rPr>
              <a:t>In all cases, the main function of the </a:t>
            </a:r>
            <a:r>
              <a:rPr lang="en-US" sz="1800" b="0" i="0" u="none" strike="noStrike" baseline="0" dirty="0">
                <a:latin typeface="Helvetica" panose="020B0604020202020204" pitchFamily="34" charset="0"/>
                <a:cs typeface="Helvetica" panose="020B0604020202020204" pitchFamily="34" charset="0"/>
              </a:rPr>
              <a:t>directory system is to map the ASCII name of the file onto the information needed to locate the data.</a:t>
            </a:r>
            <a:endParaRPr lang="en-US"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212961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File descriptor (</a:t>
            </a:r>
            <a:r>
              <a:rPr lang="en-US" sz="3200" b="1" dirty="0" err="1">
                <a:solidFill>
                  <a:schemeClr val="accent1"/>
                </a:solidFill>
                <a:latin typeface="Arial" panose="020B0604020202020204" pitchFamily="34" charset="0"/>
                <a:cs typeface="Arial" panose="020B0604020202020204" pitchFamily="34" charset="0"/>
              </a:rPr>
              <a:t>fd</a:t>
            </a:r>
            <a:r>
              <a:rPr lang="en-US" sz="3200" b="1" dirty="0">
                <a:solidFill>
                  <a:schemeClr val="accent1"/>
                </a:solidFill>
                <a:latin typeface="Arial" panose="020B0604020202020204" pitchFamily="34" charset="0"/>
                <a:cs typeface="Arial" panose="020B0604020202020204" pitchFamily="34" charset="0"/>
              </a:rPr>
              <a:t>)</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308945" y="1292920"/>
            <a:ext cx="9215717" cy="2585323"/>
          </a:xfrm>
          <a:prstGeom prst="rect">
            <a:avLst/>
          </a:prstGeom>
          <a:noFill/>
        </p:spPr>
        <p:txBody>
          <a:bodyPr wrap="square">
            <a:spAutoFit/>
          </a:bodyPr>
          <a:lstStyle/>
          <a:p>
            <a:pPr marL="285750" indent="-285750" algn="l">
              <a:buFont typeface="Arial" panose="020B0604020202020204" pitchFamily="34" charset="0"/>
              <a:buChar char="•"/>
            </a:pPr>
            <a:r>
              <a:rPr lang="en-US" dirty="0">
                <a:solidFill>
                  <a:srgbClr val="202122"/>
                </a:solidFill>
                <a:latin typeface="Helvetica" panose="020B0604020202020204" pitchFamily="34" charset="0"/>
                <a:cs typeface="Helvetica" panose="020B0604020202020204" pitchFamily="34" charset="0"/>
              </a:rPr>
              <a:t>F</a:t>
            </a:r>
            <a:r>
              <a:rPr lang="en-US" b="0" i="0" dirty="0">
                <a:solidFill>
                  <a:srgbClr val="202122"/>
                </a:solidFill>
                <a:effectLst/>
                <a:latin typeface="Helvetica" panose="020B0604020202020204" pitchFamily="34" charset="0"/>
                <a:cs typeface="Helvetica" panose="020B0604020202020204" pitchFamily="34" charset="0"/>
              </a:rPr>
              <a:t>ile descriptors index into a per-process </a:t>
            </a:r>
            <a:r>
              <a:rPr lang="en-US" b="1" i="0" dirty="0">
                <a:solidFill>
                  <a:srgbClr val="202122"/>
                </a:solidFill>
                <a:effectLst/>
                <a:latin typeface="Helvetica" panose="020B0604020202020204" pitchFamily="34" charset="0"/>
                <a:cs typeface="Helvetica" panose="020B0604020202020204" pitchFamily="34" charset="0"/>
              </a:rPr>
              <a:t>file descriptor table</a:t>
            </a:r>
            <a:r>
              <a:rPr lang="en-US" dirty="0">
                <a:solidFill>
                  <a:srgbClr val="202122"/>
                </a:solidFill>
                <a:latin typeface="Helvetica" panose="020B0604020202020204" pitchFamily="34" charset="0"/>
                <a:cs typeface="Helvetica" panose="020B0604020202020204" pitchFamily="34" charset="0"/>
              </a:rPr>
              <a:t>,</a:t>
            </a:r>
            <a:r>
              <a:rPr lang="en-US" b="0" i="0" dirty="0">
                <a:solidFill>
                  <a:srgbClr val="202122"/>
                </a:solidFill>
                <a:effectLst/>
                <a:latin typeface="Helvetica" panose="020B0604020202020204" pitchFamily="34" charset="0"/>
                <a:cs typeface="Helvetica" panose="020B0604020202020204" pitchFamily="34" charset="0"/>
              </a:rPr>
              <a:t> which indexes into a system-wide table of files opened by all processes, called the </a:t>
            </a:r>
            <a:r>
              <a:rPr lang="en-US" b="1" i="0" dirty="0">
                <a:solidFill>
                  <a:srgbClr val="202122"/>
                </a:solidFill>
                <a:effectLst/>
                <a:latin typeface="Helvetica" panose="020B0604020202020204" pitchFamily="34" charset="0"/>
                <a:cs typeface="Helvetica" panose="020B0604020202020204" pitchFamily="34" charset="0"/>
              </a:rPr>
              <a:t>file table</a:t>
            </a:r>
            <a:r>
              <a:rPr lang="en-US" b="0" i="0" dirty="0">
                <a:solidFill>
                  <a:srgbClr val="202122"/>
                </a:solidFill>
                <a:effectLst/>
                <a:latin typeface="Helvetica" panose="020B0604020202020204" pitchFamily="34" charset="0"/>
                <a:cs typeface="Helvetica" panose="020B0604020202020204" pitchFamily="34" charset="0"/>
              </a:rPr>
              <a:t>. </a:t>
            </a:r>
          </a:p>
          <a:p>
            <a:pPr marL="285750" indent="-285750" algn="l">
              <a:buFont typeface="Arial" panose="020B0604020202020204" pitchFamily="34" charset="0"/>
              <a:buChar char="•"/>
            </a:pPr>
            <a:r>
              <a:rPr lang="en-US" b="0" i="0" dirty="0">
                <a:solidFill>
                  <a:srgbClr val="202122"/>
                </a:solidFill>
                <a:effectLst/>
                <a:latin typeface="Helvetica" panose="020B0604020202020204" pitchFamily="34" charset="0"/>
                <a:cs typeface="Helvetica" panose="020B0604020202020204" pitchFamily="34" charset="0"/>
              </a:rPr>
              <a:t>The file table records the </a:t>
            </a:r>
            <a:r>
              <a:rPr lang="en-US" b="0" i="1" dirty="0">
                <a:solidFill>
                  <a:srgbClr val="202122"/>
                </a:solidFill>
                <a:effectLst/>
                <a:latin typeface="Helvetica" panose="020B0604020202020204" pitchFamily="34" charset="0"/>
                <a:cs typeface="Helvetica" panose="020B0604020202020204" pitchFamily="34" charset="0"/>
              </a:rPr>
              <a:t>mode</a:t>
            </a:r>
            <a:r>
              <a:rPr lang="en-US" b="0" i="0" dirty="0">
                <a:solidFill>
                  <a:srgbClr val="202122"/>
                </a:solidFill>
                <a:effectLst/>
                <a:latin typeface="Helvetica" panose="020B0604020202020204" pitchFamily="34" charset="0"/>
                <a:cs typeface="Helvetica" panose="020B0604020202020204" pitchFamily="34" charset="0"/>
              </a:rPr>
              <a:t> with which a file has been opened: reading, writing, appending and  indexes into a third table called </a:t>
            </a:r>
            <a:r>
              <a:rPr lang="en-US" b="0" i="0" dirty="0" err="1">
                <a:solidFill>
                  <a:srgbClr val="202122"/>
                </a:solidFill>
                <a:effectLst/>
                <a:latin typeface="Helvetica" panose="020B0604020202020204" pitchFamily="34" charset="0"/>
                <a:cs typeface="Helvetica" panose="020B0604020202020204" pitchFamily="34" charset="0"/>
              </a:rPr>
              <a:t>inode</a:t>
            </a:r>
            <a:r>
              <a:rPr lang="en-US" b="0" i="0" dirty="0">
                <a:solidFill>
                  <a:srgbClr val="202122"/>
                </a:solidFill>
                <a:effectLst/>
                <a:latin typeface="Helvetica" panose="020B0604020202020204" pitchFamily="34" charset="0"/>
                <a:cs typeface="Helvetica" panose="020B0604020202020204" pitchFamily="34" charset="0"/>
              </a:rPr>
              <a:t> table (v-node)</a:t>
            </a:r>
          </a:p>
          <a:p>
            <a:pPr marL="285750" indent="-285750" algn="l">
              <a:buFont typeface="Arial" panose="020B0604020202020204" pitchFamily="34" charset="0"/>
              <a:buChar char="•"/>
            </a:pPr>
            <a:r>
              <a:rPr lang="en-US" dirty="0">
                <a:solidFill>
                  <a:srgbClr val="202122"/>
                </a:solidFill>
                <a:latin typeface="Helvetica" panose="020B0604020202020204" pitchFamily="34" charset="0"/>
                <a:cs typeface="Helvetica" panose="020B0604020202020204" pitchFamily="34" charset="0"/>
              </a:rPr>
              <a:t>When a file is opened, the path name must be used to the file on disk. After that the read or write operations only need the </a:t>
            </a:r>
            <a:r>
              <a:rPr lang="en-US" dirty="0" err="1">
                <a:solidFill>
                  <a:srgbClr val="202122"/>
                </a:solidFill>
                <a:latin typeface="Helvetica" panose="020B0604020202020204" pitchFamily="34" charset="0"/>
                <a:cs typeface="Helvetica" panose="020B0604020202020204" pitchFamily="34" charset="0"/>
              </a:rPr>
              <a:t>fd</a:t>
            </a:r>
            <a:r>
              <a:rPr lang="en-US" dirty="0">
                <a:solidFill>
                  <a:srgbClr val="202122"/>
                </a:solidFill>
                <a:latin typeface="Helvetica" panose="020B0604020202020204" pitchFamily="34" charset="0"/>
                <a:cs typeface="Helvetica" panose="020B0604020202020204" pitchFamily="34" charset="0"/>
              </a:rPr>
              <a:t> to find the file.</a:t>
            </a:r>
            <a:endParaRPr lang="en-US" b="0" i="0" dirty="0">
              <a:solidFill>
                <a:srgbClr val="202122"/>
              </a:solidFill>
              <a:effectLst/>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kumimoji="0" lang="en-US" altLang="en-US" b="0" i="0" u="none" strike="noStrike" cap="none" normalizeH="0" baseline="0" dirty="0">
                <a:ln>
                  <a:noFill/>
                </a:ln>
                <a:solidFill>
                  <a:srgbClr val="202122"/>
                </a:solidFill>
                <a:effectLst/>
                <a:latin typeface="Arial" panose="020B0604020202020204" pitchFamily="34" charset="0"/>
                <a:cs typeface="Arial" panose="020B0604020202020204" pitchFamily="34" charset="0"/>
              </a:rPr>
              <a:t>Linux file descriptors of a process can be accessed in </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/proc/PID/</a:t>
            </a:r>
            <a:r>
              <a:rPr kumimoji="0" lang="en-US" altLang="en-US"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fd</a:t>
            </a:r>
            <a:r>
              <a:rPr kumimoji="0" lang="en-US" altLang="en-US"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a:p>
            <a:pPr marL="285750" indent="-285750" algn="l">
              <a:buFont typeface="Arial" panose="020B0604020202020204" pitchFamily="34" charset="0"/>
              <a:buChar char="•"/>
            </a:pPr>
            <a:endParaRPr lang="en-US" b="0" i="0" dirty="0">
              <a:solidFill>
                <a:srgbClr val="202122"/>
              </a:solidFill>
              <a:effectLst/>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endParaRPr lang="en-US" sz="1800" b="0" i="0" u="none" strike="noStrike" baseline="0" dirty="0">
              <a:latin typeface="Helvetica" panose="020B0604020202020204" pitchFamily="34" charset="0"/>
              <a:cs typeface="Helvetica" panose="020B0604020202020204" pitchFamily="34" charset="0"/>
            </a:endParaRPr>
          </a:p>
        </p:txBody>
      </p:sp>
      <p:pic>
        <p:nvPicPr>
          <p:cNvPr id="2050" name="Picture 2" descr="System level I/O with Unix/Linux – Kedi's home">
            <a:extLst>
              <a:ext uri="{FF2B5EF4-FFF2-40B4-BE49-F238E27FC236}">
                <a16:creationId xmlns:a16="http://schemas.microsoft.com/office/drawing/2014/main" id="{6A21170C-3C4F-4432-BF0C-E71B481D8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5429" y="3429000"/>
            <a:ext cx="7023586" cy="30870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090337D-2017-47F7-9FC9-98EA651C7EAE}"/>
              </a:ext>
            </a:extLst>
          </p:cNvPr>
          <p:cNvSpPr>
            <a:spLocks noChangeArrowheads="1"/>
          </p:cNvSpPr>
          <p:nvPr/>
        </p:nvSpPr>
        <p:spPr bwMode="auto">
          <a:xfrm>
            <a:off x="0" y="-184666"/>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4">
            <a:extLst>
              <a:ext uri="{FF2B5EF4-FFF2-40B4-BE49-F238E27FC236}">
                <a16:creationId xmlns:a16="http://schemas.microsoft.com/office/drawing/2014/main" id="{217539CA-82B3-4519-8703-D3480E9200BD}"/>
              </a:ext>
            </a:extLst>
          </p:cNvPr>
          <p:cNvSpPr>
            <a:spLocks noChangeArrowheads="1"/>
          </p:cNvSpPr>
          <p:nvPr/>
        </p:nvSpPr>
        <p:spPr bwMode="auto">
          <a:xfrm>
            <a:off x="152400" y="-32266"/>
            <a:ext cx="184731" cy="36933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9852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A49-81C2-4D67-9A30-B4DB8C40E4B0}"/>
              </a:ext>
            </a:extLst>
          </p:cNvPr>
          <p:cNvSpPr>
            <a:spLocks noGrp="1"/>
          </p:cNvSpPr>
          <p:nvPr>
            <p:ph type="title"/>
          </p:nvPr>
        </p:nvSpPr>
        <p:spPr>
          <a:xfrm>
            <a:off x="4429125" y="338534"/>
            <a:ext cx="3333750" cy="685006"/>
          </a:xfrm>
        </p:spPr>
        <p:txBody>
          <a:bodyPr>
            <a:normAutofit/>
          </a:bodyPr>
          <a:lstStyle/>
          <a:p>
            <a:r>
              <a:rPr lang="en-US" sz="3200" b="1" dirty="0">
                <a:solidFill>
                  <a:srgbClr val="0070C0"/>
                </a:solidFill>
              </a:rPr>
              <a:t>Opening a file</a:t>
            </a:r>
          </a:p>
        </p:txBody>
      </p:sp>
      <p:sp>
        <p:nvSpPr>
          <p:cNvPr id="3" name="Content Placeholder 2">
            <a:extLst>
              <a:ext uri="{FF2B5EF4-FFF2-40B4-BE49-F238E27FC236}">
                <a16:creationId xmlns:a16="http://schemas.microsoft.com/office/drawing/2014/main" id="{0EEA7DAB-4349-4851-A5D2-D779C54E8F63}"/>
              </a:ext>
            </a:extLst>
          </p:cNvPr>
          <p:cNvSpPr>
            <a:spLocks noGrp="1"/>
          </p:cNvSpPr>
          <p:nvPr>
            <p:ph idx="1"/>
          </p:nvPr>
        </p:nvSpPr>
        <p:spPr>
          <a:xfrm>
            <a:off x="788194" y="1368425"/>
            <a:ext cx="10515600" cy="4351338"/>
          </a:xfrm>
        </p:spPr>
        <p:txBody>
          <a:bodyPr>
            <a:noAutofit/>
          </a:bodyPr>
          <a:lstStyle/>
          <a:p>
            <a:pPr algn="l"/>
            <a:r>
              <a:rPr lang="en-US" sz="2000" b="0" i="0" u="none" strike="noStrike" baseline="0" dirty="0">
                <a:latin typeface="Helvetica" panose="020B0604020202020204" pitchFamily="34" charset="0"/>
                <a:cs typeface="Helvetica" panose="020B0604020202020204" pitchFamily="34" charset="0"/>
              </a:rPr>
              <a:t>The open() system call passes a file name to the file system. </a:t>
            </a:r>
          </a:p>
          <a:p>
            <a:pPr algn="l"/>
            <a:r>
              <a:rPr lang="en-US" sz="2000" b="0" i="0" u="none" strike="noStrike" baseline="0" dirty="0">
                <a:latin typeface="Helvetica" panose="020B0604020202020204" pitchFamily="34" charset="0"/>
                <a:cs typeface="Helvetica" panose="020B0604020202020204" pitchFamily="34" charset="0"/>
              </a:rPr>
              <a:t>The open() system call first searches the open-file table to see if the file is already in use by another process. </a:t>
            </a:r>
          </a:p>
          <a:p>
            <a:pPr algn="l"/>
            <a:r>
              <a:rPr lang="en-US" sz="2000" b="0" i="0" u="none" strike="noStrike" baseline="0" dirty="0">
                <a:latin typeface="Helvetica" panose="020B0604020202020204" pitchFamily="34" charset="0"/>
                <a:cs typeface="Helvetica" panose="020B0604020202020204" pitchFamily="34" charset="0"/>
              </a:rPr>
              <a:t>If it is, an entry is created into the </a:t>
            </a:r>
            <a:r>
              <a:rPr lang="en-US" sz="2000" dirty="0">
                <a:latin typeface="Helvetica" panose="020B0604020202020204" pitchFamily="34" charset="0"/>
                <a:cs typeface="Helvetica" panose="020B0604020202020204" pitchFamily="34" charset="0"/>
              </a:rPr>
              <a:t>process file descriptor table </a:t>
            </a:r>
            <a:r>
              <a:rPr lang="en-US" sz="2000" b="0" i="0" u="none" strike="noStrike" baseline="0" dirty="0">
                <a:latin typeface="Helvetica" panose="020B0604020202020204" pitchFamily="34" charset="0"/>
                <a:cs typeface="Helvetica" panose="020B0604020202020204" pitchFamily="34" charset="0"/>
              </a:rPr>
              <a:t>pointing to the existing open-file table. </a:t>
            </a:r>
          </a:p>
          <a:p>
            <a:pPr algn="l"/>
            <a:r>
              <a:rPr lang="en-US" sz="2000" b="0" i="0" u="none" strike="noStrike" baseline="0" dirty="0">
                <a:latin typeface="Helvetica" panose="020B0604020202020204" pitchFamily="34" charset="0"/>
                <a:cs typeface="Helvetica" panose="020B0604020202020204" pitchFamily="34" charset="0"/>
              </a:rPr>
              <a:t>If the file is not already open, the directory structure is searched for the given file name. </a:t>
            </a:r>
          </a:p>
          <a:p>
            <a:pPr algn="l"/>
            <a:r>
              <a:rPr lang="en-US" sz="2000" b="0" i="0" u="none" strike="noStrike" baseline="0" dirty="0">
                <a:latin typeface="Helvetica" panose="020B0604020202020204" pitchFamily="34" charset="0"/>
                <a:cs typeface="Helvetica" panose="020B0604020202020204" pitchFamily="34" charset="0"/>
              </a:rPr>
              <a:t>Once the file is found, its </a:t>
            </a:r>
            <a:r>
              <a:rPr lang="en-US" sz="2000" b="0" i="0" u="none" strike="noStrike" baseline="0" dirty="0" err="1">
                <a:latin typeface="Helvetica" panose="020B0604020202020204" pitchFamily="34" charset="0"/>
                <a:cs typeface="Helvetica" panose="020B0604020202020204" pitchFamily="34" charset="0"/>
              </a:rPr>
              <a:t>i</a:t>
            </a:r>
            <a:r>
              <a:rPr lang="en-US" sz="2000" b="0" i="0" u="none" strike="noStrike" baseline="0" dirty="0">
                <a:latin typeface="Helvetica" panose="020B0604020202020204" pitchFamily="34" charset="0"/>
                <a:cs typeface="Helvetica" panose="020B0604020202020204" pitchFamily="34" charset="0"/>
              </a:rPr>
              <a:t>-node is copied in main memory and an entry in the open-file table is created pointing to the new </a:t>
            </a:r>
            <a:r>
              <a:rPr lang="en-US" sz="2000" b="0" i="0" u="none" strike="noStrike" baseline="0" dirty="0" err="1">
                <a:latin typeface="Helvetica" panose="020B0604020202020204" pitchFamily="34" charset="0"/>
                <a:cs typeface="Helvetica" panose="020B0604020202020204" pitchFamily="34" charset="0"/>
              </a:rPr>
              <a:t>i</a:t>
            </a:r>
            <a:r>
              <a:rPr lang="en-US" sz="2000" b="0" i="0" u="none" strike="noStrike" baseline="0" dirty="0">
                <a:latin typeface="Helvetica" panose="020B0604020202020204" pitchFamily="34" charset="0"/>
                <a:cs typeface="Helvetica" panose="020B0604020202020204" pitchFamily="34" charset="0"/>
              </a:rPr>
              <a:t>-node</a:t>
            </a:r>
          </a:p>
          <a:p>
            <a:pPr algn="l"/>
            <a:r>
              <a:rPr lang="en-US" sz="2000" b="0" i="0" u="none" strike="noStrike" baseline="0" dirty="0">
                <a:latin typeface="Helvetica" panose="020B0604020202020204" pitchFamily="34" charset="0"/>
                <a:cs typeface="Helvetica" panose="020B0604020202020204" pitchFamily="34" charset="0"/>
              </a:rPr>
              <a:t>Next, an entry is made in the process file descriptor, with a pointer to the newly created entry in the open-file table </a:t>
            </a:r>
          </a:p>
          <a:p>
            <a:pPr algn="l"/>
            <a:r>
              <a:rPr lang="en-US" sz="2000" b="0" i="0" u="none" strike="noStrike" baseline="0" dirty="0">
                <a:latin typeface="Helvetica" panose="020B0604020202020204" pitchFamily="34" charset="0"/>
                <a:cs typeface="Helvetica" panose="020B0604020202020204" pitchFamily="34" charset="0"/>
              </a:rPr>
              <a:t>The open() call returns a pointer to the appropriate entry in the file descriptor of the process. </a:t>
            </a:r>
          </a:p>
          <a:p>
            <a:pPr algn="l"/>
            <a:r>
              <a:rPr lang="en-US" sz="2000" b="0" i="0" u="none" strike="noStrike" baseline="0" dirty="0">
                <a:latin typeface="Helvetica" panose="020B0604020202020204" pitchFamily="34" charset="0"/>
                <a:cs typeface="Helvetica" panose="020B0604020202020204" pitchFamily="34" charset="0"/>
              </a:rPr>
              <a:t>All other file operations (read, write, </a:t>
            </a:r>
            <a:r>
              <a:rPr lang="en-US" sz="2000" b="0" i="0" u="none" strike="noStrike" baseline="0" dirty="0" err="1">
                <a:latin typeface="Helvetica" panose="020B0604020202020204" pitchFamily="34" charset="0"/>
                <a:cs typeface="Helvetica" panose="020B0604020202020204" pitchFamily="34" charset="0"/>
              </a:rPr>
              <a:t>ect</a:t>
            </a:r>
            <a:r>
              <a:rPr lang="en-US" sz="2000" b="0" i="0" u="none" strike="noStrike" baseline="0" dirty="0">
                <a:latin typeface="Helvetica" panose="020B0604020202020204" pitchFamily="34" charset="0"/>
                <a:cs typeface="Helvetica" panose="020B0604020202020204" pitchFamily="34" charset="0"/>
              </a:rPr>
              <a:t>.) are then performed via this pointer.</a:t>
            </a:r>
            <a:endParaRPr 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643839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D8A49-81C2-4D67-9A30-B4DB8C40E4B0}"/>
              </a:ext>
            </a:extLst>
          </p:cNvPr>
          <p:cNvSpPr>
            <a:spLocks noGrp="1"/>
          </p:cNvSpPr>
          <p:nvPr>
            <p:ph type="title"/>
          </p:nvPr>
        </p:nvSpPr>
        <p:spPr>
          <a:xfrm>
            <a:off x="4429124" y="338534"/>
            <a:ext cx="3907631" cy="685006"/>
          </a:xfrm>
        </p:spPr>
        <p:txBody>
          <a:bodyPr>
            <a:normAutofit fontScale="90000"/>
          </a:bodyPr>
          <a:lstStyle/>
          <a:p>
            <a:r>
              <a:rPr lang="en-US" sz="3200" b="1" dirty="0">
                <a:solidFill>
                  <a:srgbClr val="0070C0"/>
                </a:solidFill>
              </a:rPr>
              <a:t>Opening a file: example</a:t>
            </a:r>
          </a:p>
        </p:txBody>
      </p:sp>
      <p:sp>
        <p:nvSpPr>
          <p:cNvPr id="3" name="Content Placeholder 2">
            <a:extLst>
              <a:ext uri="{FF2B5EF4-FFF2-40B4-BE49-F238E27FC236}">
                <a16:creationId xmlns:a16="http://schemas.microsoft.com/office/drawing/2014/main" id="{0EEA7DAB-4349-4851-A5D2-D779C54E8F63}"/>
              </a:ext>
            </a:extLst>
          </p:cNvPr>
          <p:cNvSpPr>
            <a:spLocks noGrp="1"/>
          </p:cNvSpPr>
          <p:nvPr>
            <p:ph idx="1"/>
          </p:nvPr>
        </p:nvSpPr>
        <p:spPr>
          <a:xfrm>
            <a:off x="745331" y="1023540"/>
            <a:ext cx="10515600" cy="4351338"/>
          </a:xfrm>
        </p:spPr>
        <p:txBody>
          <a:bodyPr>
            <a:noAutofit/>
          </a:bodyPr>
          <a:lstStyle/>
          <a:p>
            <a:pPr algn="l"/>
            <a:r>
              <a:rPr lang="en-US" sz="2000" dirty="0">
                <a:latin typeface="Helvetica" panose="020B0604020202020204" pitchFamily="34" charset="0"/>
                <a:cs typeface="Helvetica" panose="020B0604020202020204" pitchFamily="34" charset="0"/>
              </a:rPr>
              <a:t>Open(/</a:t>
            </a:r>
            <a:r>
              <a:rPr lang="en-US" sz="2000" dirty="0" err="1">
                <a:latin typeface="Helvetica" panose="020B0604020202020204" pitchFamily="34" charset="0"/>
                <a:cs typeface="Helvetica" panose="020B0604020202020204" pitchFamily="34" charset="0"/>
              </a:rPr>
              <a:t>usr</a:t>
            </a:r>
            <a:r>
              <a:rPr lang="en-US" sz="2000" dirty="0">
                <a:latin typeface="Helvetica" panose="020B0604020202020204" pitchFamily="34" charset="0"/>
                <a:cs typeface="Helvetica" panose="020B0604020202020204" pitchFamily="34" charset="0"/>
              </a:rPr>
              <a:t>/me/mailbox), not already open</a:t>
            </a:r>
          </a:p>
          <a:p>
            <a:pPr lvl="1"/>
            <a:r>
              <a:rPr lang="en-US" sz="1800" b="0" i="0" u="none" strike="noStrike" baseline="0" dirty="0">
                <a:latin typeface="Helvetica" panose="020B0604020202020204" pitchFamily="34" charset="0"/>
                <a:cs typeface="Helvetica" panose="020B0604020202020204" pitchFamily="34" charset="0"/>
              </a:rPr>
              <a:t>1-find entry of “</a:t>
            </a:r>
            <a:r>
              <a:rPr lang="en-US" sz="1800" b="0" i="0" u="none" strike="noStrike" baseline="0" dirty="0" err="1">
                <a:latin typeface="Helvetica" panose="020B0604020202020204" pitchFamily="34" charset="0"/>
                <a:cs typeface="Helvetica" panose="020B0604020202020204" pitchFamily="34" charset="0"/>
              </a:rPr>
              <a:t>usr</a:t>
            </a:r>
            <a:r>
              <a:rPr lang="en-US" sz="1800" b="0" i="0" u="none" strike="noStrike" baseline="0" dirty="0">
                <a:latin typeface="Helvetica" panose="020B0604020202020204" pitchFamily="34" charset="0"/>
                <a:cs typeface="Helvetica" panose="020B0604020202020204" pitchFamily="34" charset="0"/>
              </a:rPr>
              <a:t>” in / and get the </a:t>
            </a:r>
            <a:r>
              <a:rPr lang="en-US" sz="1800" b="0" i="0" u="none" strike="noStrike" baseline="0" dirty="0" err="1">
                <a:latin typeface="Helvetica" panose="020B0604020202020204" pitchFamily="34" charset="0"/>
                <a:cs typeface="Helvetica" panose="020B0604020202020204" pitchFamily="34" charset="0"/>
              </a:rPr>
              <a:t>i</a:t>
            </a:r>
            <a:r>
              <a:rPr lang="en-US" sz="1800" b="0" i="0" u="none" strike="noStrike" baseline="0" dirty="0">
                <a:latin typeface="Helvetica" panose="020B0604020202020204" pitchFamily="34" charset="0"/>
                <a:cs typeface="Helvetica" panose="020B0604020202020204" pitchFamily="34" charset="0"/>
              </a:rPr>
              <a:t>-node of </a:t>
            </a:r>
            <a:r>
              <a:rPr lang="en-US" sz="1800" b="0" i="0" u="none" strike="noStrike" baseline="0" dirty="0" err="1">
                <a:latin typeface="Helvetica" panose="020B0604020202020204" pitchFamily="34" charset="0"/>
                <a:cs typeface="Helvetica" panose="020B0604020202020204" pitchFamily="34" charset="0"/>
              </a:rPr>
              <a:t>usr</a:t>
            </a:r>
            <a:r>
              <a:rPr lang="en-US" sz="1800" b="0" i="0" u="none" strike="noStrike" baseline="0" dirty="0">
                <a:latin typeface="Helvetica" panose="020B0604020202020204" pitchFamily="34" charset="0"/>
                <a:cs typeface="Helvetica" panose="020B0604020202020204" pitchFamily="34" charset="0"/>
              </a:rPr>
              <a:t> on disk</a:t>
            </a:r>
          </a:p>
          <a:p>
            <a:pPr lvl="1"/>
            <a:r>
              <a:rPr lang="en-US" sz="1800" dirty="0">
                <a:latin typeface="Helvetica" panose="020B0604020202020204" pitchFamily="34" charset="0"/>
                <a:cs typeface="Helvetica" panose="020B0604020202020204" pitchFamily="34" charset="0"/>
              </a:rPr>
              <a:t>2-load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 in main memory</a:t>
            </a:r>
          </a:p>
          <a:p>
            <a:pPr lvl="1"/>
            <a:r>
              <a:rPr lang="en-US" sz="1800" b="0" i="0" u="none" strike="noStrike" baseline="0" dirty="0">
                <a:latin typeface="Helvetica" panose="020B0604020202020204" pitchFamily="34" charset="0"/>
                <a:cs typeface="Helvetica" panose="020B0604020202020204" pitchFamily="34" charset="0"/>
              </a:rPr>
              <a:t>3-find blocks of the directory file </a:t>
            </a:r>
            <a:r>
              <a:rPr lang="en-US" sz="1800" b="0" i="0" u="none" strike="noStrike" baseline="0" dirty="0" err="1">
                <a:latin typeface="Helvetica" panose="020B0604020202020204" pitchFamily="34" charset="0"/>
                <a:cs typeface="Helvetica" panose="020B0604020202020204" pitchFamily="34" charset="0"/>
              </a:rPr>
              <a:t>us</a:t>
            </a:r>
            <a:r>
              <a:rPr lang="en-US" sz="1800" dirty="0" err="1">
                <a:latin typeface="Helvetica" panose="020B0604020202020204" pitchFamily="34" charset="0"/>
                <a:cs typeface="Helvetica" panose="020B0604020202020204" pitchFamily="34" charset="0"/>
              </a:rPr>
              <a:t>r</a:t>
            </a:r>
            <a:r>
              <a:rPr lang="en-US" sz="1800" dirty="0">
                <a:latin typeface="Helvetica" panose="020B0604020202020204" pitchFamily="34" charset="0"/>
                <a:cs typeface="Helvetica" panose="020B0604020202020204" pitchFamily="34" charset="0"/>
              </a:rPr>
              <a:t> on disk</a:t>
            </a:r>
          </a:p>
          <a:p>
            <a:pPr lvl="1"/>
            <a:r>
              <a:rPr lang="en-US" sz="1800" b="0" i="0" u="none" strike="noStrike" baseline="0" dirty="0">
                <a:latin typeface="Helvetica" panose="020B0604020202020204" pitchFamily="34" charset="0"/>
                <a:cs typeface="Helvetica" panose="020B0604020202020204" pitchFamily="34" charset="0"/>
              </a:rPr>
              <a:t>4-load the directory </a:t>
            </a:r>
            <a:r>
              <a:rPr lang="en-US" sz="1800" b="0" i="0" u="none" strike="noStrike" baseline="0" dirty="0" err="1">
                <a:latin typeface="Helvetica" panose="020B0604020202020204" pitchFamily="34" charset="0"/>
                <a:cs typeface="Helvetica" panose="020B0604020202020204" pitchFamily="34" charset="0"/>
              </a:rPr>
              <a:t>usr</a:t>
            </a:r>
            <a:r>
              <a:rPr lang="en-US" sz="1800" b="0" i="0" u="none" strike="noStrike" baseline="0" dirty="0">
                <a:latin typeface="Helvetica" panose="020B0604020202020204" pitchFamily="34" charset="0"/>
                <a:cs typeface="Helvetica" panose="020B0604020202020204" pitchFamily="34" charset="0"/>
              </a:rPr>
              <a:t> in main memory</a:t>
            </a:r>
          </a:p>
          <a:p>
            <a:pPr lvl="1"/>
            <a:r>
              <a:rPr lang="en-US" sz="1800" dirty="0">
                <a:latin typeface="Helvetica" panose="020B0604020202020204" pitchFamily="34" charset="0"/>
                <a:cs typeface="Helvetica" panose="020B0604020202020204" pitchFamily="34" charset="0"/>
              </a:rPr>
              <a:t>5-read </a:t>
            </a:r>
            <a:r>
              <a:rPr lang="en-US" sz="1800" dirty="0" err="1">
                <a:latin typeface="Helvetica" panose="020B0604020202020204" pitchFamily="34" charset="0"/>
                <a:cs typeface="Helvetica" panose="020B0604020202020204" pitchFamily="34" charset="0"/>
              </a:rPr>
              <a:t>usr</a:t>
            </a:r>
            <a:r>
              <a:rPr lang="en-US" sz="1800" dirty="0">
                <a:latin typeface="Helvetica" panose="020B0604020202020204" pitchFamily="34" charset="0"/>
                <a:cs typeface="Helvetica" panose="020B0604020202020204" pitchFamily="34" charset="0"/>
              </a:rPr>
              <a:t> until find entry of directory “me” and read the number of the corresponding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a:t>
            </a:r>
          </a:p>
          <a:p>
            <a:pPr lvl="1"/>
            <a:r>
              <a:rPr lang="en-US" sz="1800" b="0" i="0" u="none" strike="noStrike" baseline="0" dirty="0">
                <a:latin typeface="Helvetica" panose="020B0604020202020204" pitchFamily="34" charset="0"/>
                <a:cs typeface="Helvetica" panose="020B0604020202020204" pitchFamily="34" charset="0"/>
              </a:rPr>
              <a:t>6-find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 of “me” on disk and load it in main memory</a:t>
            </a:r>
          </a:p>
          <a:p>
            <a:pPr lvl="1"/>
            <a:r>
              <a:rPr lang="en-US" sz="1800" b="0" i="0" u="none" strike="noStrike" baseline="0" dirty="0">
                <a:latin typeface="Helvetica" panose="020B0604020202020204" pitchFamily="34" charset="0"/>
                <a:cs typeface="Helvetica" panose="020B0604020202020204" pitchFamily="34" charset="0"/>
              </a:rPr>
              <a:t>7-read the directory “me” until string “mailbox” is found</a:t>
            </a:r>
          </a:p>
          <a:p>
            <a:pPr lvl="1"/>
            <a:r>
              <a:rPr lang="en-US" sz="1800" dirty="0">
                <a:latin typeface="Helvetica" panose="020B0604020202020204" pitchFamily="34" charset="0"/>
                <a:cs typeface="Helvetica" panose="020B0604020202020204" pitchFamily="34" charset="0"/>
              </a:rPr>
              <a:t>8-read  the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 number of file “mailbox”</a:t>
            </a:r>
          </a:p>
          <a:p>
            <a:pPr lvl="1"/>
            <a:r>
              <a:rPr lang="en-US" sz="1800" b="0" i="0" u="none" strike="noStrike" baseline="0" dirty="0">
                <a:latin typeface="Helvetica" panose="020B0604020202020204" pitchFamily="34" charset="0"/>
                <a:cs typeface="Helvetica" panose="020B0604020202020204" pitchFamily="34" charset="0"/>
              </a:rPr>
              <a:t>9-</a:t>
            </a:r>
            <a:r>
              <a:rPr lang="en-US" sz="1800" dirty="0">
                <a:latin typeface="Helvetica" panose="020B0604020202020204" pitchFamily="34" charset="0"/>
                <a:cs typeface="Helvetica" panose="020B0604020202020204" pitchFamily="34" charset="0"/>
              </a:rPr>
              <a:t>find the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 on disk and load it in main memory</a:t>
            </a:r>
          </a:p>
          <a:p>
            <a:pPr lvl="1"/>
            <a:r>
              <a:rPr lang="en-US" sz="1800" dirty="0">
                <a:latin typeface="Helvetica" panose="020B0604020202020204" pitchFamily="34" charset="0"/>
                <a:cs typeface="Helvetica" panose="020B0604020202020204" pitchFamily="34" charset="0"/>
              </a:rPr>
              <a:t>10-create an entry in the open file table and makes it point  to the </a:t>
            </a:r>
            <a:r>
              <a:rPr lang="en-US" sz="1800" dirty="0" err="1">
                <a:latin typeface="Helvetica" panose="020B0604020202020204" pitchFamily="34" charset="0"/>
                <a:cs typeface="Helvetica" panose="020B0604020202020204" pitchFamily="34" charset="0"/>
              </a:rPr>
              <a:t>i</a:t>
            </a:r>
            <a:r>
              <a:rPr lang="en-US" sz="1800" dirty="0">
                <a:latin typeface="Helvetica" panose="020B0604020202020204" pitchFamily="34" charset="0"/>
                <a:cs typeface="Helvetica" panose="020B0604020202020204" pitchFamily="34" charset="0"/>
              </a:rPr>
              <a:t>-node for the mailbox file</a:t>
            </a:r>
          </a:p>
          <a:p>
            <a:pPr lvl="1"/>
            <a:r>
              <a:rPr lang="en-US" sz="1800" b="0" i="0" u="none" strike="noStrike" baseline="0" dirty="0">
                <a:latin typeface="Helvetica" panose="020B0604020202020204" pitchFamily="34" charset="0"/>
                <a:cs typeface="Helvetica" panose="020B0604020202020204" pitchFamily="34" charset="0"/>
              </a:rPr>
              <a:t>11-create an entry in the file descriptor table and makes it point to the corresponding entry in the open file table</a:t>
            </a:r>
          </a:p>
          <a:p>
            <a:pPr lvl="1"/>
            <a:r>
              <a:rPr lang="en-US" sz="1800" dirty="0">
                <a:latin typeface="Helvetica" panose="020B0604020202020204" pitchFamily="34" charset="0"/>
                <a:cs typeface="Helvetica" panose="020B0604020202020204" pitchFamily="34" charset="0"/>
              </a:rPr>
              <a:t>12 returns the entry number to the calling process</a:t>
            </a:r>
          </a:p>
          <a:p>
            <a:r>
              <a:rPr lang="en-US" sz="2000" dirty="0">
                <a:latin typeface="Helvetica" panose="020B0604020202020204" pitchFamily="34" charset="0"/>
                <a:cs typeface="Helvetica" panose="020B0604020202020204" pitchFamily="34" charset="0"/>
              </a:rPr>
              <a:t>The system usually </a:t>
            </a:r>
            <a:r>
              <a:rPr lang="en-US" sz="2000" b="0" i="0" u="none" strike="noStrike" baseline="0" dirty="0">
                <a:latin typeface="Helvetica" panose="020B0604020202020204" pitchFamily="34" charset="0"/>
                <a:cs typeface="Helvetica" panose="020B0604020202020204" pitchFamily="34" charset="0"/>
              </a:rPr>
              <a:t>don’t need the absolute path, rather the relative path from the current working directory is enough</a:t>
            </a:r>
          </a:p>
        </p:txBody>
      </p:sp>
    </p:spTree>
    <p:extLst>
      <p:ext uri="{BB962C8B-B14F-4D97-AF65-F5344CB8AC3E}">
        <p14:creationId xmlns:p14="http://schemas.microsoft.com/office/powerpoint/2010/main" val="1664327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5801E5FB-880A-4CA7-BEC2-ECFBA3820EEC}"/>
              </a:ext>
            </a:extLst>
          </p:cNvPr>
          <p:cNvSpPr>
            <a:spLocks noGrp="1" noChangeArrowheads="1"/>
          </p:cNvSpPr>
          <p:nvPr>
            <p:ph type="title"/>
          </p:nvPr>
        </p:nvSpPr>
        <p:spPr>
          <a:xfrm>
            <a:off x="3641906" y="295611"/>
            <a:ext cx="6059306" cy="576263"/>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Mass storage devices</a:t>
            </a:r>
          </a:p>
        </p:txBody>
      </p:sp>
      <p:sp>
        <p:nvSpPr>
          <p:cNvPr id="6147" name="Rectangle 3">
            <a:extLst>
              <a:ext uri="{FF2B5EF4-FFF2-40B4-BE49-F238E27FC236}">
                <a16:creationId xmlns:a16="http://schemas.microsoft.com/office/drawing/2014/main" id="{ACC91CC2-48D5-A84F-B48A-1DB03E8AD11D}"/>
              </a:ext>
            </a:extLst>
          </p:cNvPr>
          <p:cNvSpPr>
            <a:spLocks noGrp="1" noChangeArrowheads="1"/>
          </p:cNvSpPr>
          <p:nvPr>
            <p:ph type="body" idx="1"/>
          </p:nvPr>
        </p:nvSpPr>
        <p:spPr>
          <a:xfrm>
            <a:off x="2391750" y="1227595"/>
            <a:ext cx="7683501" cy="5270500"/>
          </a:xfrm>
        </p:spPr>
        <p:txBody>
          <a:bodyPr>
            <a:normAutofit/>
          </a:bodyPr>
          <a:lstStyle/>
          <a:p>
            <a:pPr>
              <a:defRPr/>
            </a:pPr>
            <a:r>
              <a:rPr lang="en-US" altLang="en-US" dirty="0"/>
              <a:t>Bulk of secondary storage for modern computers is </a:t>
            </a:r>
            <a:r>
              <a:rPr lang="en-US" altLang="en-US" b="1" dirty="0">
                <a:solidFill>
                  <a:srgbClr val="006699"/>
                </a:solidFill>
                <a:latin typeface="+mj-lt"/>
              </a:rPr>
              <a:t>hard</a:t>
            </a:r>
            <a:r>
              <a:rPr lang="en-US" altLang="en-US" b="1" dirty="0">
                <a:solidFill>
                  <a:srgbClr val="3366FF"/>
                </a:solidFill>
              </a:rPr>
              <a:t> </a:t>
            </a:r>
            <a:r>
              <a:rPr lang="en-US" altLang="en-US" b="1" dirty="0">
                <a:solidFill>
                  <a:srgbClr val="006699"/>
                </a:solidFill>
                <a:latin typeface="+mj-lt"/>
              </a:rPr>
              <a:t>disk</a:t>
            </a:r>
            <a:r>
              <a:rPr lang="en-US" altLang="en-US" b="1" dirty="0">
                <a:solidFill>
                  <a:srgbClr val="3366FF"/>
                </a:solidFill>
              </a:rPr>
              <a:t> </a:t>
            </a:r>
            <a:r>
              <a:rPr lang="en-US" altLang="en-US" b="1" dirty="0">
                <a:solidFill>
                  <a:srgbClr val="006699"/>
                </a:solidFill>
                <a:latin typeface="+mj-lt"/>
              </a:rPr>
              <a:t>drives</a:t>
            </a:r>
            <a:r>
              <a:rPr lang="en-US" altLang="en-US" b="1" dirty="0">
                <a:solidFill>
                  <a:srgbClr val="3366FF"/>
                </a:solidFill>
              </a:rPr>
              <a:t> </a:t>
            </a:r>
            <a:r>
              <a:rPr lang="en-US" altLang="en-US" dirty="0"/>
              <a:t>(</a:t>
            </a:r>
            <a:r>
              <a:rPr lang="en-US" altLang="en-US" b="1" dirty="0">
                <a:solidFill>
                  <a:srgbClr val="006699"/>
                </a:solidFill>
                <a:latin typeface="+mj-lt"/>
              </a:rPr>
              <a:t>HDDs</a:t>
            </a:r>
            <a:r>
              <a:rPr lang="en-US" altLang="en-US" dirty="0"/>
              <a:t>)</a:t>
            </a:r>
            <a:r>
              <a:rPr lang="en-US" altLang="en-US" b="1" dirty="0">
                <a:solidFill>
                  <a:srgbClr val="3366FF"/>
                </a:solidFill>
              </a:rPr>
              <a:t> </a:t>
            </a:r>
            <a:r>
              <a:rPr lang="en-US" altLang="en-US" dirty="0"/>
              <a:t>and</a:t>
            </a:r>
            <a:r>
              <a:rPr lang="en-US" altLang="en-US" b="1" dirty="0">
                <a:solidFill>
                  <a:srgbClr val="3366FF"/>
                </a:solidFill>
              </a:rPr>
              <a:t> </a:t>
            </a:r>
            <a:r>
              <a:rPr lang="en-US" altLang="en-US" b="1" dirty="0">
                <a:solidFill>
                  <a:srgbClr val="006699"/>
                </a:solidFill>
                <a:latin typeface="+mj-lt"/>
              </a:rPr>
              <a:t>nonvolatile</a:t>
            </a:r>
            <a:r>
              <a:rPr lang="en-US" altLang="en-US" b="1" dirty="0">
                <a:solidFill>
                  <a:srgbClr val="3366FF"/>
                </a:solidFill>
              </a:rPr>
              <a:t> </a:t>
            </a:r>
            <a:r>
              <a:rPr lang="en-US" altLang="en-US" b="1" dirty="0">
                <a:solidFill>
                  <a:srgbClr val="006699"/>
                </a:solidFill>
                <a:latin typeface="+mj-lt"/>
              </a:rPr>
              <a:t>memory</a:t>
            </a:r>
            <a:r>
              <a:rPr lang="en-US" altLang="en-US" b="1" dirty="0">
                <a:solidFill>
                  <a:srgbClr val="3366FF"/>
                </a:solidFill>
              </a:rPr>
              <a:t> </a:t>
            </a:r>
            <a:r>
              <a:rPr lang="en-US" altLang="en-US" dirty="0"/>
              <a:t>(</a:t>
            </a:r>
            <a:r>
              <a:rPr lang="en-US" altLang="en-US" b="1" dirty="0">
                <a:solidFill>
                  <a:srgbClr val="006699"/>
                </a:solidFill>
                <a:latin typeface="+mj-lt"/>
              </a:rPr>
              <a:t>NVM</a:t>
            </a:r>
            <a:r>
              <a:rPr lang="en-US" altLang="en-US" dirty="0"/>
              <a:t>)</a:t>
            </a:r>
            <a:r>
              <a:rPr lang="en-US" altLang="en-US" b="1" dirty="0">
                <a:solidFill>
                  <a:srgbClr val="3366FF"/>
                </a:solidFill>
              </a:rPr>
              <a:t> </a:t>
            </a:r>
            <a:r>
              <a:rPr lang="en-US" altLang="en-US" dirty="0"/>
              <a:t>devices, mainly </a:t>
            </a:r>
            <a:r>
              <a:rPr lang="en-US" altLang="en-US" b="1" dirty="0">
                <a:solidFill>
                  <a:srgbClr val="006699"/>
                </a:solidFill>
                <a:latin typeface="+mj-lt"/>
              </a:rPr>
              <a:t>solid-state</a:t>
            </a:r>
            <a:r>
              <a:rPr lang="en-US" altLang="en-US" b="1" dirty="0">
                <a:solidFill>
                  <a:srgbClr val="3366FF"/>
                </a:solidFill>
              </a:rPr>
              <a:t> </a:t>
            </a:r>
            <a:r>
              <a:rPr lang="en-US" altLang="en-US" b="1" dirty="0">
                <a:solidFill>
                  <a:srgbClr val="006699"/>
                </a:solidFill>
                <a:latin typeface="+mj-lt"/>
              </a:rPr>
              <a:t>disks</a:t>
            </a:r>
            <a:r>
              <a:rPr lang="en-US" altLang="en-US" b="1" dirty="0">
                <a:solidFill>
                  <a:srgbClr val="3366FF"/>
                </a:solidFill>
              </a:rPr>
              <a:t> </a:t>
            </a:r>
            <a:r>
              <a:rPr lang="en-US" altLang="en-US" dirty="0"/>
              <a:t>(</a:t>
            </a:r>
            <a:r>
              <a:rPr lang="en-US" altLang="en-US" b="1" dirty="0">
                <a:solidFill>
                  <a:srgbClr val="006699"/>
                </a:solidFill>
                <a:latin typeface="+mj-lt"/>
              </a:rPr>
              <a:t>SSDs</a:t>
            </a:r>
            <a:r>
              <a:rPr lang="en-US" altLang="en-US" dirty="0"/>
              <a:t>)</a:t>
            </a:r>
          </a:p>
          <a:p>
            <a:pPr>
              <a:defRPr/>
            </a:pPr>
            <a:endParaRPr lang="en-US" altLang="en-US" dirty="0"/>
          </a:p>
          <a:p>
            <a:pPr marL="0" indent="0">
              <a:buNone/>
              <a:defRPr/>
            </a:pPr>
            <a:endParaRPr lang="en-US" altLang="en-US" dirty="0"/>
          </a:p>
        </p:txBody>
      </p:sp>
    </p:spTree>
    <p:extLst>
      <p:ext uri="{BB962C8B-B14F-4D97-AF65-F5344CB8AC3E}">
        <p14:creationId xmlns:p14="http://schemas.microsoft.com/office/powerpoint/2010/main" val="36576813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4000" dirty="0">
                <a:solidFill>
                  <a:schemeClr val="accent1"/>
                </a:solidFill>
                <a:latin typeface="Arial" panose="020B0604020202020204" pitchFamily="34" charset="0"/>
                <a:cs typeface="Arial" panose="020B0604020202020204" pitchFamily="34" charset="0"/>
              </a:rPr>
              <a:t>Implementing directories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63974" y="1290934"/>
            <a:ext cx="10233481" cy="1754326"/>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Another issue is where the attributes should be stored.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Every file system maintains various file attributes, such as each file’s owner and creation time, and they must be stored somewhere.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One obvious possibility is to store them directly in the directory entry. </a:t>
            </a: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For systems that use </a:t>
            </a:r>
            <a:r>
              <a:rPr lang="en-US" sz="1800" b="0" i="0" u="none" strike="noStrike" baseline="0" dirty="0" err="1">
                <a:latin typeface="Helvetica" panose="020B0604020202020204" pitchFamily="34" charset="0"/>
                <a:cs typeface="Helvetica" panose="020B0604020202020204" pitchFamily="34" charset="0"/>
              </a:rPr>
              <a:t>i</a:t>
            </a:r>
            <a:r>
              <a:rPr lang="en-US" sz="1800" b="0" i="0" u="none" strike="noStrike" baseline="0" dirty="0">
                <a:latin typeface="Helvetica" panose="020B0604020202020204" pitchFamily="34" charset="0"/>
                <a:cs typeface="Helvetica" panose="020B0604020202020204" pitchFamily="34" charset="0"/>
              </a:rPr>
              <a:t>-nodes, another possibility for storing the attributes is in the </a:t>
            </a:r>
            <a:r>
              <a:rPr lang="en-US" sz="1800" b="0" i="0" u="none" strike="noStrike" baseline="0" dirty="0" err="1">
                <a:latin typeface="Helvetica" panose="020B0604020202020204" pitchFamily="34" charset="0"/>
                <a:cs typeface="Helvetica" panose="020B0604020202020204" pitchFamily="34" charset="0"/>
              </a:rPr>
              <a:t>i</a:t>
            </a:r>
            <a:r>
              <a:rPr lang="en-US" sz="1800" b="0" i="0" u="none" strike="noStrike" baseline="0" dirty="0">
                <a:latin typeface="Helvetica" panose="020B0604020202020204" pitchFamily="34" charset="0"/>
                <a:cs typeface="Helvetica" panose="020B0604020202020204" pitchFamily="34" charset="0"/>
              </a:rPr>
              <a:t>-nodes, rather than in the directory entries</a:t>
            </a:r>
            <a:endParaRPr lang="en-US"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CB6E96D0-058B-40F9-82A2-530D399FC893}"/>
              </a:ext>
            </a:extLst>
          </p:cNvPr>
          <p:cNvPicPr>
            <a:picLocks noChangeAspect="1"/>
          </p:cNvPicPr>
          <p:nvPr/>
        </p:nvPicPr>
        <p:blipFill>
          <a:blip r:embed="rId2"/>
          <a:stretch>
            <a:fillRect/>
          </a:stretch>
        </p:blipFill>
        <p:spPr>
          <a:xfrm>
            <a:off x="1825470" y="3350562"/>
            <a:ext cx="9110488" cy="3197763"/>
          </a:xfrm>
          <a:prstGeom prst="rect">
            <a:avLst/>
          </a:prstGeom>
        </p:spPr>
      </p:pic>
    </p:spTree>
    <p:extLst>
      <p:ext uri="{BB962C8B-B14F-4D97-AF65-F5344CB8AC3E}">
        <p14:creationId xmlns:p14="http://schemas.microsoft.com/office/powerpoint/2010/main" val="1914474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4000" dirty="0">
                <a:solidFill>
                  <a:schemeClr val="accent1"/>
                </a:solidFill>
                <a:latin typeface="Arial" panose="020B0604020202020204" pitchFamily="34" charset="0"/>
                <a:cs typeface="Arial" panose="020B0604020202020204" pitchFamily="34" charset="0"/>
              </a:rPr>
              <a:t>Multiple file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2862322"/>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A computer or an operating system c</a:t>
            </a:r>
            <a:r>
              <a:rPr lang="en-US" sz="2000" dirty="0">
                <a:latin typeface="Helvetica" panose="020B0604020202020204" pitchFamily="34" charset="0"/>
                <a:cs typeface="Helvetica" panose="020B0604020202020204" pitchFamily="34" charset="0"/>
              </a:rPr>
              <a:t>ould use </a:t>
            </a:r>
            <a:r>
              <a:rPr lang="en-US" sz="2000" b="0" i="0" u="none" strike="noStrike" baseline="0" dirty="0">
                <a:latin typeface="Helvetica" panose="020B0604020202020204" pitchFamily="34" charset="0"/>
                <a:cs typeface="Helvetica" panose="020B0604020202020204" pitchFamily="34" charset="0"/>
              </a:rPr>
              <a:t>different file systems</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Windows may have a main NTFS file system, but also a legacy FAT -32 or FAT -16 drive or partition that contains old, but still needed, data, and from time to time a flash drive, an old CD-ROM or a DVD</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Windows handles these disparate file systems by identifying each one with a different drive letter, as in </a:t>
            </a:r>
            <a:r>
              <a:rPr lang="en-US" sz="2000" b="0" i="1" u="none" strike="noStrike" baseline="0" dirty="0">
                <a:latin typeface="Helvetica" panose="020B0604020202020204" pitchFamily="34" charset="0"/>
                <a:cs typeface="Helvetica" panose="020B0604020202020204" pitchFamily="34" charset="0"/>
              </a:rPr>
              <a:t>C:</a:t>
            </a:r>
            <a:r>
              <a:rPr lang="en-US" sz="2000" b="0" i="0" u="none" strike="noStrike" baseline="0" dirty="0">
                <a:latin typeface="Helvetica" panose="020B0604020202020204" pitchFamily="34" charset="0"/>
                <a:cs typeface="Helvetica" panose="020B0604020202020204" pitchFamily="34" charset="0"/>
              </a:rPr>
              <a:t>, </a:t>
            </a:r>
            <a:r>
              <a:rPr lang="en-US" sz="2000" b="0" i="1" u="none" strike="noStrike" baseline="0" dirty="0">
                <a:latin typeface="Helvetica" panose="020B0604020202020204" pitchFamily="34" charset="0"/>
                <a:cs typeface="Helvetica" panose="020B0604020202020204" pitchFamily="34" charset="0"/>
              </a:rPr>
              <a:t>D:</a:t>
            </a:r>
            <a:r>
              <a:rPr lang="en-US" sz="2000" b="0" i="0" u="none" strike="noStrike" baseline="0" dirty="0">
                <a:latin typeface="Helvetica" panose="020B0604020202020204" pitchFamily="34" charset="0"/>
                <a:cs typeface="Helvetica" panose="020B0604020202020204" pitchFamily="34" charset="0"/>
              </a:rPr>
              <a:t>, etc. </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When a process opens a file, the drive letter is explicitly or implicitly present so Windows knows which file system to pass the request to. </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Windows does not have a virtual file system</a:t>
            </a:r>
          </a:p>
        </p:txBody>
      </p:sp>
    </p:spTree>
    <p:extLst>
      <p:ext uri="{BB962C8B-B14F-4D97-AF65-F5344CB8AC3E}">
        <p14:creationId xmlns:p14="http://schemas.microsoft.com/office/powerpoint/2010/main" val="4267936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Virtual file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361411" y="1215983"/>
            <a:ext cx="9215717" cy="1754326"/>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UNIX systems integrate</a:t>
            </a:r>
            <a:r>
              <a:rPr lang="en-US" dirty="0">
                <a:latin typeface="Helvetica" panose="020B0604020202020204" pitchFamily="34" charset="0"/>
                <a:cs typeface="Helvetica" panose="020B0604020202020204" pitchFamily="34" charset="0"/>
              </a:rPr>
              <a:t> </a:t>
            </a:r>
            <a:r>
              <a:rPr lang="en-US" sz="1800" b="0" i="0" u="none" strike="noStrike" baseline="0" dirty="0">
                <a:latin typeface="Helvetica" panose="020B0604020202020204" pitchFamily="34" charset="0"/>
                <a:cs typeface="Helvetica" panose="020B0604020202020204" pitchFamily="34" charset="0"/>
              </a:rPr>
              <a:t>multiple file systems into a single VFS structure.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For example, a Linux system could have ext2 as the root file system, with an ext3 partition mounted on </a:t>
            </a:r>
            <a:r>
              <a:rPr lang="en-US" sz="1800" b="0" i="1" u="none" strike="noStrike" baseline="0" dirty="0">
                <a:latin typeface="Helvetica" panose="020B0604020202020204" pitchFamily="34" charset="0"/>
                <a:cs typeface="Helvetica" panose="020B0604020202020204" pitchFamily="34" charset="0"/>
              </a:rPr>
              <a:t>/</a:t>
            </a:r>
            <a:r>
              <a:rPr lang="en-US" sz="1800" b="0" i="1" u="none" strike="noStrike" baseline="0" dirty="0" err="1">
                <a:latin typeface="Helvetica" panose="020B0604020202020204" pitchFamily="34" charset="0"/>
                <a:cs typeface="Helvetica" panose="020B0604020202020204" pitchFamily="34" charset="0"/>
              </a:rPr>
              <a:t>usr</a:t>
            </a:r>
            <a:r>
              <a:rPr lang="en-US" sz="1800" b="0" i="1" u="none" strike="noStrike" baseline="0" dirty="0">
                <a:latin typeface="Helvetica" panose="020B0604020202020204" pitchFamily="34" charset="0"/>
                <a:cs typeface="Helvetica" panose="020B0604020202020204" pitchFamily="34" charset="0"/>
              </a:rPr>
              <a:t> </a:t>
            </a:r>
            <a:r>
              <a:rPr lang="en-US" sz="1800" b="0" i="0" u="none" strike="noStrike" baseline="0" dirty="0">
                <a:latin typeface="Helvetica" panose="020B0604020202020204" pitchFamily="34" charset="0"/>
                <a:cs typeface="Helvetica" panose="020B0604020202020204" pitchFamily="34" charset="0"/>
              </a:rPr>
              <a:t>and a second hard disk with a </a:t>
            </a:r>
            <a:r>
              <a:rPr lang="en-US" sz="1800" b="0" i="0" u="none" strike="noStrike" baseline="0" dirty="0" err="1">
                <a:latin typeface="Helvetica" panose="020B0604020202020204" pitchFamily="34" charset="0"/>
                <a:cs typeface="Helvetica" panose="020B0604020202020204" pitchFamily="34" charset="0"/>
              </a:rPr>
              <a:t>ReiserFS</a:t>
            </a:r>
            <a:r>
              <a:rPr lang="en-US" sz="1800" b="0" i="0" u="none" strike="noStrike" baseline="0" dirty="0">
                <a:latin typeface="Helvetica" panose="020B0604020202020204" pitchFamily="34" charset="0"/>
                <a:cs typeface="Helvetica" panose="020B0604020202020204" pitchFamily="34" charset="0"/>
              </a:rPr>
              <a:t> file system mounted on </a:t>
            </a:r>
            <a:r>
              <a:rPr lang="en-US" sz="1800" b="0" i="1" u="none" strike="noStrike" baseline="0" dirty="0">
                <a:latin typeface="Helvetica" panose="020B0604020202020204" pitchFamily="34" charset="0"/>
                <a:cs typeface="Helvetica" panose="020B0604020202020204" pitchFamily="34" charset="0"/>
              </a:rPr>
              <a:t>/home </a:t>
            </a:r>
            <a:r>
              <a:rPr lang="en-US" sz="1800" b="0" i="0" u="none" strike="noStrike" baseline="0" dirty="0">
                <a:latin typeface="Helvetica" panose="020B0604020202020204" pitchFamily="34" charset="0"/>
                <a:cs typeface="Helvetica" panose="020B0604020202020204" pitchFamily="34" charset="0"/>
              </a:rPr>
              <a:t>as well as an ISO 9660 CD-ROM temporarily mounted on </a:t>
            </a:r>
            <a:r>
              <a:rPr lang="en-US" sz="1800" b="0" i="1" u="none" strike="noStrike" baseline="0" dirty="0">
                <a:latin typeface="Helvetica" panose="020B0604020202020204" pitchFamily="34" charset="0"/>
                <a:cs typeface="Helvetica" panose="020B0604020202020204" pitchFamily="34" charset="0"/>
              </a:rPr>
              <a:t>/</a:t>
            </a:r>
            <a:r>
              <a:rPr lang="en-US" sz="1800" b="0" i="1" u="none" strike="noStrike" baseline="0" dirty="0" err="1">
                <a:latin typeface="Helvetica" panose="020B0604020202020204" pitchFamily="34" charset="0"/>
                <a:cs typeface="Helvetica" panose="020B0604020202020204" pitchFamily="34" charset="0"/>
              </a:rPr>
              <a:t>mnt</a:t>
            </a:r>
            <a:r>
              <a:rPr lang="en-US" sz="1800" b="0" i="0" u="none" strike="noStrike" baseline="0" dirty="0">
                <a:latin typeface="Helvetica" panose="020B0604020202020204" pitchFamily="34" charset="0"/>
                <a:cs typeface="Helvetica" panose="020B0604020202020204" pitchFamily="34" charset="0"/>
              </a:rPr>
              <a:t>. </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POSIX system calls such as </a:t>
            </a:r>
            <a:r>
              <a:rPr lang="en-US" sz="1800" b="0" i="0" u="none" strike="noStrike" baseline="0" dirty="0">
                <a:latin typeface="Helvetica" panose="020B0604020202020204" pitchFamily="34" charset="0"/>
                <a:cs typeface="Helvetica" panose="020B0604020202020204" pitchFamily="34" charset="0"/>
              </a:rPr>
              <a:t>open, read, write, </a:t>
            </a:r>
            <a:r>
              <a:rPr lang="en-US" sz="1800" b="0" i="0" u="none" strike="noStrike" baseline="0" dirty="0" err="1">
                <a:latin typeface="Helvetica" panose="020B0604020202020204" pitchFamily="34" charset="0"/>
                <a:cs typeface="Helvetica" panose="020B0604020202020204" pitchFamily="34" charset="0"/>
              </a:rPr>
              <a:t>lseek</a:t>
            </a:r>
            <a:r>
              <a:rPr lang="en-US" sz="1800" b="0" i="0" u="none" strike="noStrike" baseline="0" dirty="0">
                <a:latin typeface="Helvetica" panose="020B0604020202020204" pitchFamily="34" charset="0"/>
                <a:cs typeface="Helvetica" panose="020B0604020202020204" pitchFamily="34" charset="0"/>
              </a:rPr>
              <a:t>, are directed to the virtual file system for initial processing</a:t>
            </a:r>
          </a:p>
        </p:txBody>
      </p:sp>
      <p:pic>
        <p:nvPicPr>
          <p:cNvPr id="6" name="Picture 6" descr="D:\b\b4\IBM\04-18.jpg">
            <a:extLst>
              <a:ext uri="{FF2B5EF4-FFF2-40B4-BE49-F238E27FC236}">
                <a16:creationId xmlns:a16="http://schemas.microsoft.com/office/drawing/2014/main" id="{4000B013-AB82-4E9C-8D9A-3F747C1BE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5930" y="3339059"/>
            <a:ext cx="6577299" cy="327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8237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Virtual file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361411" y="1215983"/>
            <a:ext cx="9215717" cy="1477328"/>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VFS also has also a ‘‘lower’’ interface to the concrete file systems</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This interface consists of several dozen function calls that the VFS can make to each file system to get work done.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To create a new file system that works with the VFS, the designers of the new file system must make sure that it supplies the function calls the VFS requires.</a:t>
            </a:r>
          </a:p>
        </p:txBody>
      </p:sp>
      <p:pic>
        <p:nvPicPr>
          <p:cNvPr id="6" name="Picture 6" descr="D:\b\b4\IBM\04-18.jpg">
            <a:extLst>
              <a:ext uri="{FF2B5EF4-FFF2-40B4-BE49-F238E27FC236}">
                <a16:creationId xmlns:a16="http://schemas.microsoft.com/office/drawing/2014/main" id="{4000B013-AB82-4E9C-8D9A-3F747C1BE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350" y="3061741"/>
            <a:ext cx="6577299" cy="327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52603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Virtual file  systems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368554" y="1237415"/>
            <a:ext cx="9215717" cy="646331"/>
          </a:xfrm>
          <a:prstGeom prst="rect">
            <a:avLst/>
          </a:prstGeom>
          <a:noFill/>
        </p:spPr>
        <p:txBody>
          <a:bodyPr wrap="square">
            <a:spAutoFit/>
          </a:bodyPr>
          <a:lstStyle/>
          <a:p>
            <a:pPr marL="285750" indent="-285750" algn="l">
              <a:buFont typeface="Arial" panose="020B0604020202020204" pitchFamily="34" charset="0"/>
              <a:buChar char="•"/>
            </a:pPr>
            <a:r>
              <a:rPr lang="en-US" dirty="0">
                <a:latin typeface="Times-Roman"/>
              </a:rPr>
              <a:t>M</a:t>
            </a:r>
            <a:r>
              <a:rPr lang="en-US" sz="1800" b="0" i="0" u="none" strike="noStrike" baseline="0" dirty="0">
                <a:latin typeface="Times-Roman"/>
              </a:rPr>
              <a:t>ost file systems under the VFS are partitions on the local disk</a:t>
            </a:r>
            <a:r>
              <a:rPr lang="en-US" dirty="0">
                <a:latin typeface="Times-Roman"/>
              </a:rPr>
              <a:t>.</a:t>
            </a:r>
          </a:p>
          <a:p>
            <a:pPr marL="285750" indent="-285750" algn="l">
              <a:buFont typeface="Arial" panose="020B0604020202020204" pitchFamily="34" charset="0"/>
              <a:buChar char="•"/>
            </a:pPr>
            <a:r>
              <a:rPr lang="en-US" sz="1800" b="0" i="0" u="none" strike="noStrike" baseline="0" dirty="0">
                <a:latin typeface="Times-Roman"/>
              </a:rPr>
              <a:t>They can also be  a remote file systems using the </a:t>
            </a:r>
            <a:r>
              <a:rPr lang="en-US" sz="1800" b="1" i="0" u="none" strike="noStrike" baseline="0" dirty="0">
                <a:latin typeface="Times-Bold"/>
              </a:rPr>
              <a:t>NFS </a:t>
            </a:r>
            <a:r>
              <a:rPr lang="en-US" sz="1800" b="0" i="0" u="none" strike="noStrike" baseline="0" dirty="0">
                <a:latin typeface="Times-Roman"/>
              </a:rPr>
              <a:t>(</a:t>
            </a:r>
            <a:r>
              <a:rPr lang="en-US" sz="1800" b="1" i="0" u="none" strike="noStrike" baseline="0" dirty="0">
                <a:latin typeface="Times-Bold"/>
              </a:rPr>
              <a:t>Network File System</a:t>
            </a:r>
            <a:r>
              <a:rPr lang="en-US" sz="1800" b="0" i="0" u="none" strike="noStrike" baseline="0" dirty="0">
                <a:latin typeface="Times-Roman"/>
              </a:rPr>
              <a:t>) protocol. </a:t>
            </a:r>
          </a:p>
        </p:txBody>
      </p:sp>
      <p:pic>
        <p:nvPicPr>
          <p:cNvPr id="6" name="Picture 6" descr="D:\b\b4\IBM\04-18.jpg">
            <a:extLst>
              <a:ext uri="{FF2B5EF4-FFF2-40B4-BE49-F238E27FC236}">
                <a16:creationId xmlns:a16="http://schemas.microsoft.com/office/drawing/2014/main" id="{4000B013-AB82-4E9C-8D9A-3F747C1BE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7350" y="3061741"/>
            <a:ext cx="6577299" cy="3277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00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How VFS works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1938992"/>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When the system is booted, the root file system is registered with the VFS.</a:t>
            </a:r>
          </a:p>
          <a:p>
            <a:pPr marL="285750" indent="-285750" algn="l">
              <a:buFont typeface="Arial" panose="020B0604020202020204" pitchFamily="34" charset="0"/>
              <a:buChar char="•"/>
            </a:pPr>
            <a:r>
              <a:rPr lang="en-US" sz="2000" dirty="0">
                <a:latin typeface="Helvetica" panose="020B0604020202020204" pitchFamily="34" charset="0"/>
                <a:cs typeface="Helvetica" panose="020B0604020202020204" pitchFamily="34" charset="0"/>
              </a:rPr>
              <a:t>W</a:t>
            </a:r>
            <a:r>
              <a:rPr lang="en-US" sz="2000" b="0" i="0" u="none" strike="noStrike" baseline="0" dirty="0">
                <a:latin typeface="Helvetica" panose="020B0604020202020204" pitchFamily="34" charset="0"/>
                <a:cs typeface="Helvetica" panose="020B0604020202020204" pitchFamily="34" charset="0"/>
              </a:rPr>
              <a:t>hen other file systems are mounted, either at boot time or during operation, they, too must register with the VFS. </a:t>
            </a:r>
            <a:endParaRPr lang="en-US" sz="2000"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A file system registers by providing a list of the addresses of the functions the VFS requires, either as one long call vector (table) or as several of them, one per VFS object, as the VFS demands. </a:t>
            </a:r>
          </a:p>
        </p:txBody>
      </p:sp>
    </p:spTree>
    <p:extLst>
      <p:ext uri="{BB962C8B-B14F-4D97-AF65-F5344CB8AC3E}">
        <p14:creationId xmlns:p14="http://schemas.microsoft.com/office/powerpoint/2010/main" val="39846718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How VFS works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93956" y="1351895"/>
            <a:ext cx="9215717" cy="2646878"/>
          </a:xfrm>
          <a:prstGeom prst="rect">
            <a:avLst/>
          </a:prstGeom>
          <a:noFill/>
        </p:spPr>
        <p:txBody>
          <a:bodyPr wrap="square">
            <a:spAutoFit/>
          </a:bodyPr>
          <a:lstStyle/>
          <a:p>
            <a:pPr marL="285750" indent="-285750" algn="l">
              <a:buFont typeface="Arial" panose="020B0604020202020204" pitchFamily="34" charset="0"/>
              <a:buChar char="•"/>
            </a:pPr>
            <a:r>
              <a:rPr lang="en-US" b="0" i="0" u="none" strike="noStrike" baseline="0" dirty="0">
                <a:latin typeface="Helvetica" panose="020B0604020202020204" pitchFamily="34" charset="0"/>
                <a:cs typeface="Helvetica" panose="020B0604020202020204" pitchFamily="34" charset="0"/>
              </a:rPr>
              <a:t>After a file system has been mounted, it can be used. For example, if a file system has been mounted on </a:t>
            </a:r>
            <a:r>
              <a:rPr lang="en-US" b="0" i="1" u="none" strike="noStrike" baseline="0" dirty="0">
                <a:latin typeface="Helvetica" panose="020B0604020202020204" pitchFamily="34" charset="0"/>
                <a:cs typeface="Helvetica" panose="020B0604020202020204" pitchFamily="34" charset="0"/>
              </a:rPr>
              <a:t>/</a:t>
            </a:r>
            <a:r>
              <a:rPr lang="en-US" b="0" i="1" u="none" strike="noStrike" baseline="0" dirty="0" err="1">
                <a:latin typeface="Helvetica" panose="020B0604020202020204" pitchFamily="34" charset="0"/>
                <a:cs typeface="Helvetica" panose="020B0604020202020204" pitchFamily="34" charset="0"/>
              </a:rPr>
              <a:t>usr</a:t>
            </a:r>
            <a:r>
              <a:rPr lang="en-US" b="0" i="1" u="none" strike="noStrike" baseline="0" dirty="0">
                <a:latin typeface="Helvetica" panose="020B0604020202020204" pitchFamily="34" charset="0"/>
                <a:cs typeface="Helvetica" panose="020B0604020202020204" pitchFamily="34" charset="0"/>
              </a:rPr>
              <a:t> </a:t>
            </a:r>
            <a:r>
              <a:rPr lang="en-US" b="0" i="0" u="none" strike="noStrike" baseline="0" dirty="0">
                <a:latin typeface="Helvetica" panose="020B0604020202020204" pitchFamily="34" charset="0"/>
                <a:cs typeface="Helvetica" panose="020B0604020202020204" pitchFamily="34" charset="0"/>
              </a:rPr>
              <a:t>and a process makes the call</a:t>
            </a:r>
          </a:p>
          <a:p>
            <a:pPr algn="l"/>
            <a:r>
              <a:rPr lang="en-US" b="0" i="0" u="none" strike="noStrike" baseline="0" dirty="0">
                <a:latin typeface="Helvetica" panose="020B0604020202020204" pitchFamily="34" charset="0"/>
                <a:cs typeface="Helvetica" panose="020B0604020202020204" pitchFamily="34" charset="0"/>
              </a:rPr>
              <a:t>                            open("/</a:t>
            </a:r>
            <a:r>
              <a:rPr lang="en-US" b="0" i="0" u="none" strike="noStrike" baseline="0" dirty="0" err="1">
                <a:latin typeface="Helvetica" panose="020B0604020202020204" pitchFamily="34" charset="0"/>
                <a:cs typeface="Helvetica" panose="020B0604020202020204" pitchFamily="34" charset="0"/>
              </a:rPr>
              <a:t>usr</a:t>
            </a:r>
            <a:r>
              <a:rPr lang="en-US" b="0" i="0" u="none" strike="noStrike" baseline="0" dirty="0">
                <a:latin typeface="Helvetica" panose="020B0604020202020204" pitchFamily="34" charset="0"/>
                <a:cs typeface="Helvetica" panose="020B0604020202020204" pitchFamily="34" charset="0"/>
              </a:rPr>
              <a:t>/include/</a:t>
            </a:r>
            <a:r>
              <a:rPr lang="en-US" b="0" i="0" u="none" strike="noStrike" baseline="0" dirty="0" err="1">
                <a:latin typeface="Helvetica" panose="020B0604020202020204" pitchFamily="34" charset="0"/>
                <a:cs typeface="Helvetica" panose="020B0604020202020204" pitchFamily="34" charset="0"/>
              </a:rPr>
              <a:t>unistd.h</a:t>
            </a:r>
            <a:r>
              <a:rPr lang="en-US" b="0" i="0" u="none" strike="noStrike" baseline="0" dirty="0">
                <a:latin typeface="Helvetica" panose="020B0604020202020204" pitchFamily="34" charset="0"/>
                <a:cs typeface="Helvetica" panose="020B0604020202020204" pitchFamily="34" charset="0"/>
              </a:rPr>
              <a:t>", O RDONLY)</a:t>
            </a:r>
          </a:p>
          <a:p>
            <a:pPr algn="l"/>
            <a:endParaRPr lang="en-US" b="0" i="0" u="none" strike="noStrike" baseline="0"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P</a:t>
            </a:r>
            <a:r>
              <a:rPr lang="en-US" b="0" i="0" u="none" strike="noStrike" baseline="0" dirty="0">
                <a:latin typeface="Helvetica" panose="020B0604020202020204" pitchFamily="34" charset="0"/>
                <a:cs typeface="Helvetica" panose="020B0604020202020204" pitchFamily="34" charset="0"/>
              </a:rPr>
              <a:t>arsing the path, the VFS sees that a new file system has been mounted on </a:t>
            </a:r>
            <a:r>
              <a:rPr lang="en-US" b="0" i="1" u="none" strike="noStrike" baseline="0" dirty="0">
                <a:latin typeface="Helvetica" panose="020B0604020202020204" pitchFamily="34" charset="0"/>
                <a:cs typeface="Helvetica" panose="020B0604020202020204" pitchFamily="34" charset="0"/>
              </a:rPr>
              <a:t>/</a:t>
            </a:r>
            <a:r>
              <a:rPr lang="en-US" b="0" i="1" u="none" strike="noStrike" baseline="0" dirty="0" err="1">
                <a:latin typeface="Helvetica" panose="020B0604020202020204" pitchFamily="34" charset="0"/>
                <a:cs typeface="Helvetica" panose="020B0604020202020204" pitchFamily="34" charset="0"/>
              </a:rPr>
              <a:t>usr</a:t>
            </a:r>
            <a:r>
              <a:rPr lang="en-US" b="0" i="1" u="none" strike="noStrike" baseline="0" dirty="0">
                <a:latin typeface="Helvetica" panose="020B0604020202020204" pitchFamily="34" charset="0"/>
                <a:cs typeface="Helvetica" panose="020B0604020202020204" pitchFamily="34" charset="0"/>
              </a:rPr>
              <a:t> </a:t>
            </a:r>
            <a:r>
              <a:rPr lang="en-US" b="0" i="0" u="none" strike="noStrike" baseline="0" dirty="0">
                <a:latin typeface="Helvetica" panose="020B0604020202020204" pitchFamily="34" charset="0"/>
                <a:cs typeface="Helvetica" panose="020B0604020202020204" pitchFamily="34" charset="0"/>
              </a:rPr>
              <a:t>and locates its superblock by searching the list of superblocks of mounted file systems. </a:t>
            </a:r>
            <a:endParaRPr lang="en-US" dirty="0">
              <a:latin typeface="Helvetica" panose="020B0604020202020204" pitchFamily="34" charset="0"/>
              <a:cs typeface="Helvetica" panose="020B0604020202020204" pitchFamily="34" charset="0"/>
            </a:endParaRPr>
          </a:p>
          <a:p>
            <a:pPr marL="285750" indent="-285750" algn="l">
              <a:buFont typeface="Arial" panose="020B0604020202020204" pitchFamily="34" charset="0"/>
              <a:buChar char="•"/>
            </a:pPr>
            <a:r>
              <a:rPr lang="en-US" b="0" i="0" u="none" strike="noStrike" baseline="0" dirty="0">
                <a:latin typeface="Helvetica" panose="020B0604020202020204" pitchFamily="34" charset="0"/>
                <a:cs typeface="Helvetica" panose="020B0604020202020204" pitchFamily="34" charset="0"/>
              </a:rPr>
              <a:t>The VFS  find the root directory of the mounted file system and look up the path </a:t>
            </a:r>
            <a:r>
              <a:rPr lang="en-US" b="0" i="1" u="none" strike="noStrike" baseline="0" dirty="0">
                <a:latin typeface="Helvetica" panose="020B0604020202020204" pitchFamily="34" charset="0"/>
                <a:cs typeface="Helvetica" panose="020B0604020202020204" pitchFamily="34" charset="0"/>
              </a:rPr>
              <a:t>include/</a:t>
            </a:r>
            <a:r>
              <a:rPr lang="en-US" b="0" i="1" u="none" strike="noStrike" baseline="0" dirty="0" err="1">
                <a:latin typeface="Helvetica" panose="020B0604020202020204" pitchFamily="34" charset="0"/>
                <a:cs typeface="Helvetica" panose="020B0604020202020204" pitchFamily="34" charset="0"/>
              </a:rPr>
              <a:t>unistd.h</a:t>
            </a:r>
            <a:r>
              <a:rPr lang="en-US" b="0" i="1" u="none" strike="noStrike" baseline="0" dirty="0">
                <a:latin typeface="Helvetica" panose="020B0604020202020204" pitchFamily="34" charset="0"/>
                <a:cs typeface="Helvetica" panose="020B0604020202020204" pitchFamily="34" charset="0"/>
              </a:rPr>
              <a:t> </a:t>
            </a:r>
            <a:r>
              <a:rPr lang="en-US" b="0" i="0" u="none" strike="noStrike" baseline="0" dirty="0">
                <a:latin typeface="Helvetica" panose="020B0604020202020204" pitchFamily="34" charset="0"/>
                <a:cs typeface="Helvetica" panose="020B0604020202020204" pitchFamily="34" charset="0"/>
              </a:rPr>
              <a:t>there</a:t>
            </a:r>
            <a:r>
              <a:rPr lang="en-US" sz="2000" b="0" i="0" u="none" strike="noStrike" baseline="0" dirty="0">
                <a:latin typeface="Helvetica" panose="020B0604020202020204" pitchFamily="34" charset="0"/>
                <a:cs typeface="Helvetica" panose="020B0604020202020204" pitchFamily="34" charset="0"/>
              </a:rPr>
              <a:t>. </a:t>
            </a:r>
          </a:p>
          <a:p>
            <a:pPr marL="285750" indent="-285750" algn="l">
              <a:buFont typeface="Arial" panose="020B0604020202020204" pitchFamily="34" charset="0"/>
              <a:buChar char="•"/>
            </a:pPr>
            <a:endParaRPr lang="en-US" sz="2000" b="0" i="0" u="none" strike="noStrike" baseline="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19B0A969-6FEB-4287-A744-EF6B7B7D7A3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287" y="4803395"/>
            <a:ext cx="5536386" cy="153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0439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3200" b="1" dirty="0">
                <a:solidFill>
                  <a:schemeClr val="accent1"/>
                </a:solidFill>
                <a:latin typeface="Arial" panose="020B0604020202020204" pitchFamily="34" charset="0"/>
                <a:cs typeface="Arial" panose="020B0604020202020204" pitchFamily="34" charset="0"/>
              </a:rPr>
              <a:t>How VFS works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93956" y="1351895"/>
            <a:ext cx="9215717" cy="2246769"/>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The VFS then creates a v-node and makes a call to the concrete file system to return all the information in the file’s </a:t>
            </a:r>
            <a:r>
              <a:rPr lang="en-US" sz="2000" b="0" i="0" u="none" strike="noStrike" baseline="0" dirty="0" err="1">
                <a:latin typeface="Helvetica" panose="020B0604020202020204" pitchFamily="34" charset="0"/>
                <a:cs typeface="Helvetica" panose="020B0604020202020204" pitchFamily="34" charset="0"/>
              </a:rPr>
              <a:t>inode</a:t>
            </a:r>
            <a:r>
              <a:rPr lang="en-US" sz="2000" b="0" i="0" u="none" strike="noStrike" baseline="0" dirty="0">
                <a:latin typeface="Helvetica" panose="020B0604020202020204" pitchFamily="34" charset="0"/>
                <a:cs typeface="Helvetica" panose="020B0604020202020204" pitchFamily="34" charset="0"/>
              </a:rPr>
              <a:t>.</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This information is copied into the v-node (in RAM), along with other information, most importantly the pointer to the table of functions to call for operations on v-nodes, such as read, write, close, and so on.</a:t>
            </a:r>
          </a:p>
          <a:p>
            <a:pPr marL="285750" indent="-285750" algn="l">
              <a:buFont typeface="Arial" panose="020B0604020202020204" pitchFamily="34" charset="0"/>
              <a:buChar char="•"/>
            </a:pPr>
            <a:r>
              <a:rPr lang="en-US" sz="2000" b="0" i="0" u="none" strike="noStrike" baseline="0" dirty="0">
                <a:latin typeface="Helvetica" panose="020B0604020202020204" pitchFamily="34" charset="0"/>
                <a:cs typeface="Helvetica" panose="020B0604020202020204" pitchFamily="34" charset="0"/>
              </a:rPr>
              <a:t>After the v-node has been created, the VFS makes an entry in the file-descriptor table for the calling process and sets it to point to the new v-node</a:t>
            </a:r>
            <a:endParaRPr lang="en-US" sz="20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07029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648929" y="629266"/>
            <a:ext cx="3505495" cy="1622321"/>
          </a:xfrm>
        </p:spPr>
        <p:txBody>
          <a:bodyPr vert="horz" lIns="91440" tIns="45720" rIns="91440" bIns="45720" rtlCol="0" anchor="ctr">
            <a:normAutofit/>
          </a:bodyPr>
          <a:lstStyle/>
          <a:p>
            <a:pPr algn="l"/>
            <a:r>
              <a:rPr lang="en-US" sz="3200" b="1" kern="1200" dirty="0">
                <a:solidFill>
                  <a:srgbClr val="0070C0"/>
                </a:solidFill>
                <a:latin typeface="+mj-lt"/>
                <a:ea typeface="+mj-ea"/>
                <a:cs typeface="+mj-cs"/>
              </a:rPr>
              <a:t>How VFS works</a:t>
            </a:r>
          </a:p>
        </p:txBody>
      </p:sp>
      <p:sp>
        <p:nvSpPr>
          <p:cNvPr id="5" name="TextBox 4">
            <a:extLst>
              <a:ext uri="{FF2B5EF4-FFF2-40B4-BE49-F238E27FC236}">
                <a16:creationId xmlns:a16="http://schemas.microsoft.com/office/drawing/2014/main" id="{0F22691A-1FA2-48DA-A0B7-E9BBF54E941A}"/>
              </a:ext>
            </a:extLst>
          </p:cNvPr>
          <p:cNvSpPr txBox="1"/>
          <p:nvPr/>
        </p:nvSpPr>
        <p:spPr>
          <a:xfrm>
            <a:off x="648931" y="2438400"/>
            <a:ext cx="3505494"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0" i="0" u="none" strike="noStrike" baseline="0" dirty="0"/>
              <a:t>Later when the process does a read using the file descriptor, the VFS locates the v-node from the process and file descriptor tables and follows the pointer to the table of functions, all of which are addresses within the concrete file system on which the requested file resides</a:t>
            </a: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0E1103E-0399-4672-8058-464401FF17D1}"/>
              </a:ext>
            </a:extLst>
          </p:cNvPr>
          <p:cNvPicPr>
            <a:picLocks noChangeAspect="1"/>
          </p:cNvPicPr>
          <p:nvPr/>
        </p:nvPicPr>
        <p:blipFill>
          <a:blip r:embed="rId2"/>
          <a:stretch>
            <a:fillRect/>
          </a:stretch>
        </p:blipFill>
        <p:spPr>
          <a:xfrm>
            <a:off x="5405862" y="1150434"/>
            <a:ext cx="6019331" cy="4553886"/>
          </a:xfrm>
          <a:prstGeom prst="rect">
            <a:avLst/>
          </a:prstGeom>
          <a:effec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Tree>
    <p:extLst>
      <p:ext uri="{BB962C8B-B14F-4D97-AF65-F5344CB8AC3E}">
        <p14:creationId xmlns:p14="http://schemas.microsoft.com/office/powerpoint/2010/main" val="3699777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648929" y="629266"/>
            <a:ext cx="3505495" cy="1622321"/>
          </a:xfrm>
        </p:spPr>
        <p:txBody>
          <a:bodyPr vert="horz" lIns="91440" tIns="45720" rIns="91440" bIns="45720" rtlCol="0" anchor="ctr">
            <a:normAutofit/>
          </a:bodyPr>
          <a:lstStyle/>
          <a:p>
            <a:pPr algn="l"/>
            <a:r>
              <a:rPr lang="en-US" sz="3200" b="1" kern="1200" dirty="0">
                <a:solidFill>
                  <a:srgbClr val="0070C0"/>
                </a:solidFill>
                <a:latin typeface="+mj-lt"/>
                <a:ea typeface="+mj-ea"/>
                <a:cs typeface="+mj-cs"/>
              </a:rPr>
              <a:t>Keeping track of free blocks</a:t>
            </a:r>
          </a:p>
        </p:txBody>
      </p:sp>
      <p:sp>
        <p:nvSpPr>
          <p:cNvPr id="5" name="TextBox 4">
            <a:extLst>
              <a:ext uri="{FF2B5EF4-FFF2-40B4-BE49-F238E27FC236}">
                <a16:creationId xmlns:a16="http://schemas.microsoft.com/office/drawing/2014/main" id="{0F22691A-1FA2-48DA-A0B7-E9BBF54E941A}"/>
              </a:ext>
            </a:extLst>
          </p:cNvPr>
          <p:cNvSpPr txBox="1"/>
          <p:nvPr/>
        </p:nvSpPr>
        <p:spPr>
          <a:xfrm>
            <a:off x="648931" y="2438400"/>
            <a:ext cx="3505494"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b="0" i="0" u="none" strike="noStrike" baseline="0"/>
              <a:t>Two methods.</a:t>
            </a:r>
          </a:p>
          <a:p>
            <a:pPr marL="285750" indent="-228600">
              <a:lnSpc>
                <a:spcPct val="90000"/>
              </a:lnSpc>
              <a:spcAft>
                <a:spcPts val="600"/>
              </a:spcAft>
              <a:buFont typeface="Arial" panose="020B0604020202020204" pitchFamily="34" charset="0"/>
              <a:buChar char="•"/>
            </a:pPr>
            <a:r>
              <a:rPr lang="en-US" sz="1700"/>
              <a:t>One: use </a:t>
            </a:r>
            <a:r>
              <a:rPr lang="en-US" sz="1700" b="0" i="0" u="none" strike="noStrike" baseline="0"/>
              <a:t>a linked list of disk blocks, with each block holding as many free disk block numbers as will fit:</a:t>
            </a:r>
          </a:p>
          <a:p>
            <a:pPr marL="742950" lvl="1" indent="-228600">
              <a:lnSpc>
                <a:spcPct val="90000"/>
              </a:lnSpc>
              <a:spcAft>
                <a:spcPts val="600"/>
              </a:spcAft>
              <a:buFont typeface="Arial" panose="020B0604020202020204" pitchFamily="34" charset="0"/>
              <a:buChar char="•"/>
            </a:pPr>
            <a:r>
              <a:rPr lang="en-US" sz="1700" b="0" i="0" u="none" strike="noStrike" baseline="0"/>
              <a:t>With a 1-KB block and a 32-bit disk block number, each block on the free list holds the numbers of 255 free blocks. (One slot is required for the pointer to the next block.) </a:t>
            </a:r>
          </a:p>
          <a:p>
            <a:pPr marL="742950" lvl="1" indent="-228600">
              <a:lnSpc>
                <a:spcPct val="90000"/>
              </a:lnSpc>
              <a:spcAft>
                <a:spcPts val="600"/>
              </a:spcAft>
              <a:buFont typeface="Arial" panose="020B0604020202020204" pitchFamily="34" charset="0"/>
              <a:buChar char="•"/>
            </a:pPr>
            <a:r>
              <a:rPr lang="en-US" sz="1700"/>
              <a:t>A </a:t>
            </a:r>
            <a:r>
              <a:rPr lang="en-US" sz="1700" b="0" i="0" u="none" strike="noStrike" baseline="0"/>
              <a:t>1-TB disk requires about 4 million blocks. </a:t>
            </a:r>
            <a:endParaRPr lang="en-US" sz="170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E047DAF-DE56-4985-8A70-CF2C62373E32}"/>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30580"/>
            <a:ext cx="6019331" cy="3993594"/>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Tree>
    <p:extLst>
      <p:ext uri="{BB962C8B-B14F-4D97-AF65-F5344CB8AC3E}">
        <p14:creationId xmlns:p14="http://schemas.microsoft.com/office/powerpoint/2010/main" val="3004933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4">
            <a:extLst>
              <a:ext uri="{FF2B5EF4-FFF2-40B4-BE49-F238E27FC236}">
                <a16:creationId xmlns:a16="http://schemas.microsoft.com/office/drawing/2014/main" id="{FA784B65-D9CF-4BA4-A4FA-D1FDF037FA5D}"/>
              </a:ext>
            </a:extLst>
          </p:cNvPr>
          <p:cNvSpPr>
            <a:spLocks noGrp="1" noChangeArrowheads="1"/>
          </p:cNvSpPr>
          <p:nvPr>
            <p:ph type="title"/>
          </p:nvPr>
        </p:nvSpPr>
        <p:spPr>
          <a:xfrm>
            <a:off x="4065050" y="248152"/>
            <a:ext cx="3535900" cy="576262"/>
          </a:xfrm>
        </p:spPr>
        <p:txBody>
          <a:bodyPr>
            <a:normAutofit/>
          </a:bodyPr>
          <a:lstStyle/>
          <a:p>
            <a:pPr eaLnBrk="1" hangingPunct="1"/>
            <a:r>
              <a:rPr lang="en-US" altLang="en-US" sz="3200" b="1" dirty="0">
                <a:solidFill>
                  <a:srgbClr val="0070C0"/>
                </a:solidFill>
                <a:latin typeface="Arial" panose="020B0604020202020204" pitchFamily="34" charset="0"/>
                <a:cs typeface="Arial" panose="020B0604020202020204" pitchFamily="34" charset="0"/>
              </a:rPr>
              <a:t>Hard disk drives </a:t>
            </a:r>
          </a:p>
        </p:txBody>
      </p:sp>
      <p:pic>
        <p:nvPicPr>
          <p:cNvPr id="13314" name="Picture 1" descr="10_01.pdf">
            <a:extLst>
              <a:ext uri="{FF2B5EF4-FFF2-40B4-BE49-F238E27FC236}">
                <a16:creationId xmlns:a16="http://schemas.microsoft.com/office/drawing/2014/main" id="{DEEE75F2-D712-48C4-9214-B66B52B22D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8340" y="1428749"/>
            <a:ext cx="5157787"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B19F6822-0CF3-434F-B89B-0FA542721569}"/>
              </a:ext>
            </a:extLst>
          </p:cNvPr>
          <p:cNvSpPr txBox="1"/>
          <p:nvPr/>
        </p:nvSpPr>
        <p:spPr>
          <a:xfrm>
            <a:off x="919758" y="1082189"/>
            <a:ext cx="4030861" cy="4893647"/>
          </a:xfrm>
          <a:prstGeom prst="rect">
            <a:avLst/>
          </a:prstGeom>
          <a:noFill/>
        </p:spPr>
        <p:txBody>
          <a:bodyPr wrap="square">
            <a:spAutoFit/>
          </a:bodyPr>
          <a:lstStyle/>
          <a:p>
            <a:pPr>
              <a:defRPr/>
            </a:pPr>
            <a:r>
              <a:rPr lang="en-US" altLang="en-US" sz="2000" b="1" dirty="0">
                <a:solidFill>
                  <a:srgbClr val="006699"/>
                </a:solidFill>
                <a:latin typeface="+mj-lt"/>
              </a:rPr>
              <a:t>HDDs</a:t>
            </a:r>
            <a:r>
              <a:rPr lang="en-US" altLang="en-US" sz="2000" b="1" dirty="0">
                <a:solidFill>
                  <a:srgbClr val="3366FF"/>
                </a:solidFill>
              </a:rPr>
              <a:t> </a:t>
            </a:r>
            <a:r>
              <a:rPr lang="en-US" altLang="en-US" sz="2000" dirty="0"/>
              <a:t>spin platters of magnetically-coated material under moving read-write heads</a:t>
            </a:r>
          </a:p>
          <a:p>
            <a:pPr marL="742950" lvl="1" indent="-285750">
              <a:buFont typeface="Arial" panose="020B0604020202020204" pitchFamily="34" charset="0"/>
              <a:buChar char="•"/>
              <a:defRPr/>
            </a:pPr>
            <a:r>
              <a:rPr lang="en-US" altLang="en-US" dirty="0"/>
              <a:t>Drives rotate at 60 to 250 times per second</a:t>
            </a:r>
          </a:p>
          <a:p>
            <a:pPr marL="742950" lvl="1" indent="-285750">
              <a:buFont typeface="Arial" panose="020B0604020202020204" pitchFamily="34" charset="0"/>
              <a:buChar char="•"/>
              <a:defRPr/>
            </a:pPr>
            <a:r>
              <a:rPr lang="en-US" altLang="en-US" b="1" dirty="0">
                <a:solidFill>
                  <a:srgbClr val="006699"/>
                </a:solidFill>
                <a:latin typeface="+mj-lt"/>
              </a:rPr>
              <a:t>Transfer</a:t>
            </a:r>
            <a:r>
              <a:rPr lang="en-US" altLang="en-US" b="1" dirty="0">
                <a:solidFill>
                  <a:srgbClr val="3366FF"/>
                </a:solidFill>
              </a:rPr>
              <a:t> </a:t>
            </a:r>
            <a:r>
              <a:rPr lang="en-US" altLang="en-US" b="1" dirty="0">
                <a:solidFill>
                  <a:srgbClr val="006699"/>
                </a:solidFill>
                <a:latin typeface="+mj-lt"/>
              </a:rPr>
              <a:t>rate</a:t>
            </a:r>
            <a:r>
              <a:rPr lang="en-US" altLang="en-US" dirty="0">
                <a:solidFill>
                  <a:srgbClr val="3366FF"/>
                </a:solidFill>
              </a:rPr>
              <a:t> </a:t>
            </a:r>
            <a:r>
              <a:rPr lang="en-US" altLang="en-US" dirty="0"/>
              <a:t>is rate at which data flow between drive and computer</a:t>
            </a:r>
          </a:p>
          <a:p>
            <a:pPr marL="742950" lvl="1" indent="-285750">
              <a:buFont typeface="Arial" panose="020B0604020202020204" pitchFamily="34" charset="0"/>
              <a:buChar char="•"/>
              <a:defRPr/>
            </a:pPr>
            <a:r>
              <a:rPr lang="en-US" altLang="en-US" b="1" dirty="0">
                <a:solidFill>
                  <a:srgbClr val="006699"/>
                </a:solidFill>
                <a:latin typeface="+mj-lt"/>
              </a:rPr>
              <a:t>Positioning</a:t>
            </a:r>
            <a:r>
              <a:rPr lang="en-US" altLang="en-US" b="1" dirty="0">
                <a:solidFill>
                  <a:srgbClr val="3366FF"/>
                </a:solidFill>
              </a:rPr>
              <a:t> </a:t>
            </a:r>
            <a:r>
              <a:rPr lang="en-US" altLang="en-US" b="1" dirty="0">
                <a:solidFill>
                  <a:srgbClr val="006699"/>
                </a:solidFill>
                <a:latin typeface="+mj-lt"/>
              </a:rPr>
              <a:t>time</a:t>
            </a:r>
            <a:r>
              <a:rPr lang="en-US" altLang="en-US" dirty="0">
                <a:solidFill>
                  <a:srgbClr val="3366FF"/>
                </a:solidFill>
              </a:rPr>
              <a:t> </a:t>
            </a:r>
            <a:r>
              <a:rPr lang="en-US" altLang="en-US" dirty="0"/>
              <a:t>(</a:t>
            </a:r>
            <a:r>
              <a:rPr lang="en-US" altLang="en-US" b="1" dirty="0">
                <a:solidFill>
                  <a:srgbClr val="006699"/>
                </a:solidFill>
                <a:latin typeface="+mj-lt"/>
              </a:rPr>
              <a:t>random-access</a:t>
            </a:r>
            <a:r>
              <a:rPr lang="en-US" altLang="en-US" b="1" dirty="0">
                <a:solidFill>
                  <a:srgbClr val="3366FF"/>
                </a:solidFill>
              </a:rPr>
              <a:t> </a:t>
            </a:r>
            <a:r>
              <a:rPr lang="en-US" altLang="en-US" b="1" dirty="0">
                <a:solidFill>
                  <a:srgbClr val="006699"/>
                </a:solidFill>
                <a:latin typeface="+mj-lt"/>
              </a:rPr>
              <a:t>time</a:t>
            </a:r>
            <a:r>
              <a:rPr lang="en-US" altLang="en-US" dirty="0"/>
              <a:t>) is time to move disk arm to desired cylinder (</a:t>
            </a:r>
            <a:r>
              <a:rPr lang="en-US" altLang="en-US" b="1" dirty="0">
                <a:solidFill>
                  <a:srgbClr val="006699"/>
                </a:solidFill>
                <a:latin typeface="+mj-lt"/>
              </a:rPr>
              <a:t>seek</a:t>
            </a:r>
            <a:r>
              <a:rPr lang="en-US" altLang="en-US" b="1" dirty="0">
                <a:solidFill>
                  <a:srgbClr val="3366FF"/>
                </a:solidFill>
              </a:rPr>
              <a:t> </a:t>
            </a:r>
            <a:r>
              <a:rPr lang="en-US" altLang="en-US" b="1" dirty="0">
                <a:solidFill>
                  <a:srgbClr val="006699"/>
                </a:solidFill>
                <a:latin typeface="+mj-lt"/>
              </a:rPr>
              <a:t>time</a:t>
            </a:r>
            <a:r>
              <a:rPr lang="en-US" altLang="en-US" dirty="0"/>
              <a:t>) and time for desired sector to rotate under the disk head (</a:t>
            </a:r>
            <a:r>
              <a:rPr lang="en-US" altLang="en-US" b="1" dirty="0">
                <a:solidFill>
                  <a:srgbClr val="006699"/>
                </a:solidFill>
                <a:latin typeface="+mj-lt"/>
              </a:rPr>
              <a:t>rotational</a:t>
            </a:r>
            <a:r>
              <a:rPr lang="en-US" altLang="en-US" b="1" dirty="0">
                <a:solidFill>
                  <a:srgbClr val="3366FF"/>
                </a:solidFill>
              </a:rPr>
              <a:t> </a:t>
            </a:r>
            <a:r>
              <a:rPr lang="en-US" altLang="en-US" b="1" dirty="0">
                <a:solidFill>
                  <a:srgbClr val="006699"/>
                </a:solidFill>
                <a:latin typeface="+mj-lt"/>
              </a:rPr>
              <a:t>latency</a:t>
            </a:r>
            <a:r>
              <a:rPr lang="en-US" altLang="en-US" dirty="0"/>
              <a:t>)</a:t>
            </a:r>
          </a:p>
          <a:p>
            <a:pPr marL="742950" lvl="1" indent="-285750">
              <a:buFont typeface="Arial" panose="020B0604020202020204" pitchFamily="34" charset="0"/>
              <a:buChar char="•"/>
              <a:defRPr/>
            </a:pPr>
            <a:r>
              <a:rPr lang="en-US" altLang="en-US" b="1" dirty="0">
                <a:solidFill>
                  <a:srgbClr val="006699"/>
                </a:solidFill>
                <a:latin typeface="+mj-lt"/>
              </a:rPr>
              <a:t>Head</a:t>
            </a:r>
            <a:r>
              <a:rPr lang="en-US" altLang="en-US" b="1" dirty="0">
                <a:solidFill>
                  <a:srgbClr val="3366FF"/>
                </a:solidFill>
              </a:rPr>
              <a:t> </a:t>
            </a:r>
            <a:r>
              <a:rPr lang="en-US" altLang="en-US" b="1" dirty="0">
                <a:solidFill>
                  <a:srgbClr val="006699"/>
                </a:solidFill>
                <a:latin typeface="+mj-lt"/>
              </a:rPr>
              <a:t>crash</a:t>
            </a:r>
            <a:r>
              <a:rPr lang="en-US" altLang="en-US" dirty="0">
                <a:solidFill>
                  <a:srgbClr val="3366FF"/>
                </a:solidFill>
              </a:rPr>
              <a:t> </a:t>
            </a:r>
            <a:r>
              <a:rPr lang="en-US" altLang="en-US" dirty="0"/>
              <a:t>results from disk head making contact with the disk surface  -- Not good!</a:t>
            </a:r>
            <a:endParaRPr lang="en-US" altLang="ja-JP" dirty="0"/>
          </a:p>
        </p:txBody>
      </p:sp>
    </p:spTree>
    <p:extLst>
      <p:ext uri="{BB962C8B-B14F-4D97-AF65-F5344CB8AC3E}">
        <p14:creationId xmlns:p14="http://schemas.microsoft.com/office/powerpoint/2010/main" val="41564616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648929" y="629266"/>
            <a:ext cx="3505495" cy="1622321"/>
          </a:xfrm>
        </p:spPr>
        <p:txBody>
          <a:bodyPr vert="horz" lIns="91440" tIns="45720" rIns="91440" bIns="45720" rtlCol="0" anchor="ctr">
            <a:normAutofit/>
          </a:bodyPr>
          <a:lstStyle/>
          <a:p>
            <a:pPr algn="l"/>
            <a:r>
              <a:rPr lang="en-US" sz="3200" b="1" kern="1200" dirty="0">
                <a:solidFill>
                  <a:srgbClr val="0070C0"/>
                </a:solidFill>
                <a:latin typeface="+mj-lt"/>
                <a:ea typeface="+mj-ea"/>
                <a:cs typeface="+mj-cs"/>
              </a:rPr>
              <a:t>Keeping track of free blocks</a:t>
            </a:r>
          </a:p>
        </p:txBody>
      </p:sp>
      <p:sp>
        <p:nvSpPr>
          <p:cNvPr id="5" name="TextBox 4">
            <a:extLst>
              <a:ext uri="{FF2B5EF4-FFF2-40B4-BE49-F238E27FC236}">
                <a16:creationId xmlns:a16="http://schemas.microsoft.com/office/drawing/2014/main" id="{0F22691A-1FA2-48DA-A0B7-E9BBF54E941A}"/>
              </a:ext>
            </a:extLst>
          </p:cNvPr>
          <p:cNvSpPr txBox="1"/>
          <p:nvPr/>
        </p:nvSpPr>
        <p:spPr>
          <a:xfrm>
            <a:off x="648931" y="2438400"/>
            <a:ext cx="3505494"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b="0" i="0" u="none" strike="noStrike" baseline="0" dirty="0">
                <a:latin typeface="Helvetica" panose="020B0604020202020204" pitchFamily="34" charset="0"/>
                <a:cs typeface="Helvetica" panose="020B0604020202020204" pitchFamily="34" charset="0"/>
              </a:rPr>
              <a:t>Two methods.</a:t>
            </a:r>
          </a:p>
          <a:p>
            <a:pPr marL="742950" lvl="1" indent="-285750">
              <a:buFont typeface="Arial" panose="020B0604020202020204" pitchFamily="34" charset="0"/>
              <a:buChar char="•"/>
            </a:pPr>
            <a:r>
              <a:rPr lang="en-US" sz="1700" dirty="0">
                <a:latin typeface="Helvetica" panose="020B0604020202020204" pitchFamily="34" charset="0"/>
                <a:cs typeface="Helvetica" panose="020B0604020202020204" pitchFamily="34" charset="0"/>
              </a:rPr>
              <a:t>Two: </a:t>
            </a:r>
            <a:r>
              <a:rPr lang="en-US" b="0" i="0" u="none" strike="noStrike" baseline="0" dirty="0">
                <a:latin typeface="Helvetica" panose="020B0604020202020204" pitchFamily="34" charset="0"/>
                <a:cs typeface="Helvetica" panose="020B0604020202020204" pitchFamily="34" charset="0"/>
              </a:rPr>
              <a:t>bitmap. A disk with </a:t>
            </a:r>
            <a:r>
              <a:rPr lang="en-US" b="0" i="1" u="none" strike="noStrike" baseline="0" dirty="0">
                <a:latin typeface="Helvetica" panose="020B0604020202020204" pitchFamily="34" charset="0"/>
                <a:cs typeface="Helvetica" panose="020B0604020202020204" pitchFamily="34" charset="0"/>
              </a:rPr>
              <a:t>n </a:t>
            </a:r>
            <a:r>
              <a:rPr lang="en-US" sz="1800" b="0" i="0" u="none" strike="noStrike" baseline="0" dirty="0">
                <a:latin typeface="Helvetica" panose="020B0604020202020204" pitchFamily="34" charset="0"/>
                <a:cs typeface="Helvetica" panose="020B0604020202020204" pitchFamily="34" charset="0"/>
              </a:rPr>
              <a:t>blocks requires a bitmap with </a:t>
            </a:r>
            <a:r>
              <a:rPr lang="en-US" sz="1800" b="0" i="1" u="none" strike="noStrike" baseline="0" dirty="0">
                <a:latin typeface="Helvetica" panose="020B0604020202020204" pitchFamily="34" charset="0"/>
                <a:cs typeface="Helvetica" panose="020B0604020202020204" pitchFamily="34" charset="0"/>
              </a:rPr>
              <a:t>n </a:t>
            </a:r>
            <a:r>
              <a:rPr lang="en-US" sz="1800" b="0" i="0" u="none" strike="noStrike" baseline="0" dirty="0">
                <a:latin typeface="Helvetica" panose="020B0604020202020204" pitchFamily="34" charset="0"/>
                <a:cs typeface="Helvetica" panose="020B0604020202020204" pitchFamily="34" charset="0"/>
              </a:rPr>
              <a:t>bits. Free blocks are represented by 1s in the map, allocated blocks by 0s </a:t>
            </a:r>
          </a:p>
          <a:p>
            <a:pPr marL="742950" lvl="1" indent="-285750">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1-TB disk, we need 1 billion  bits for the map, which requires around 130,000 1-KB blocks to store</a:t>
            </a:r>
            <a:endParaRPr lang="en-US" sz="1700" dirty="0">
              <a:latin typeface="Helvetica" panose="020B0604020202020204" pitchFamily="34" charset="0"/>
              <a:cs typeface="Helvetica" panose="020B0604020202020204" pitchFamily="34" charset="0"/>
            </a:endParaRPr>
          </a:p>
        </p:txBody>
      </p:sp>
      <p:pic>
        <p:nvPicPr>
          <p:cNvPr id="6" name="Picture 5">
            <a:extLst>
              <a:ext uri="{FF2B5EF4-FFF2-40B4-BE49-F238E27FC236}">
                <a16:creationId xmlns:a16="http://schemas.microsoft.com/office/drawing/2014/main" id="{2E047DAF-DE56-4985-8A70-CF2C62373E32}"/>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05862" y="1430580"/>
            <a:ext cx="6019331" cy="3993594"/>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Tree>
    <p:extLst>
      <p:ext uri="{BB962C8B-B14F-4D97-AF65-F5344CB8AC3E}">
        <p14:creationId xmlns:p14="http://schemas.microsoft.com/office/powerpoint/2010/main" val="7063992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3EFA-3BCB-428B-BE65-2D9D3236AF4A}"/>
              </a:ext>
            </a:extLst>
          </p:cNvPr>
          <p:cNvSpPr>
            <a:spLocks noGrp="1"/>
          </p:cNvSpPr>
          <p:nvPr>
            <p:ph type="ctrTitle"/>
          </p:nvPr>
        </p:nvSpPr>
        <p:spPr>
          <a:xfrm>
            <a:off x="1592580" y="428943"/>
            <a:ext cx="9144000" cy="668337"/>
          </a:xfrm>
        </p:spPr>
        <p:txBody>
          <a:bodyPr>
            <a:normAutofit/>
          </a:bodyPr>
          <a:lstStyle/>
          <a:p>
            <a:r>
              <a:rPr lang="en-US" sz="4000" dirty="0">
                <a:solidFill>
                  <a:schemeClr val="accent1"/>
                </a:solidFill>
                <a:latin typeface="Arial" panose="020B0604020202020204" pitchFamily="34" charset="0"/>
                <a:cs typeface="Arial" panose="020B0604020202020204" pitchFamily="34" charset="0"/>
              </a:rPr>
              <a:t>Examples of FS: MS-DOS</a:t>
            </a: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5" name="TextBox 4">
            <a:extLst>
              <a:ext uri="{FF2B5EF4-FFF2-40B4-BE49-F238E27FC236}">
                <a16:creationId xmlns:a16="http://schemas.microsoft.com/office/drawing/2014/main" id="{0F22691A-1FA2-48DA-A0B7-E9BBF54E941A}"/>
              </a:ext>
            </a:extLst>
          </p:cNvPr>
          <p:cNvSpPr txBox="1"/>
          <p:nvPr/>
        </p:nvSpPr>
        <p:spPr>
          <a:xfrm>
            <a:off x="1278965" y="1470816"/>
            <a:ext cx="9215717" cy="2308324"/>
          </a:xfrm>
          <a:prstGeom prst="rect">
            <a:avLst/>
          </a:prstGeom>
          <a:noFill/>
        </p:spPr>
        <p:txBody>
          <a:bodyPr wrap="square">
            <a:spAutoFit/>
          </a:bodyPr>
          <a:lstStyle/>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To read a file, an MS-DOS program must first make an open system call to get a handle for it.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open system call specifies a path</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path is looked up component by component until the final directory is located and read into memory. It is then searched for the file to be opened.</a:t>
            </a:r>
          </a:p>
          <a:p>
            <a:pPr marL="285750" indent="-285750" algn="l">
              <a:buFont typeface="Arial" panose="020B0604020202020204" pitchFamily="34" charset="0"/>
              <a:buChar char="•"/>
            </a:pPr>
            <a:r>
              <a:rPr lang="en-US" dirty="0">
                <a:latin typeface="Helvetica" panose="020B0604020202020204" pitchFamily="34" charset="0"/>
                <a:cs typeface="Helvetica" panose="020B0604020202020204" pitchFamily="34" charset="0"/>
              </a:rPr>
              <a:t>MS-DOS directories have variable length, but each entry is 32 bytes long</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a:t>
            </a:r>
            <a:r>
              <a:rPr lang="en-US" sz="1800" b="0" i="1" u="none" strike="noStrike" baseline="0" dirty="0">
                <a:latin typeface="Helvetica" panose="020B0604020202020204" pitchFamily="34" charset="0"/>
                <a:cs typeface="Helvetica" panose="020B0604020202020204" pitchFamily="34" charset="0"/>
              </a:rPr>
              <a:t>Attributes </a:t>
            </a:r>
            <a:r>
              <a:rPr lang="en-US" sz="1800" b="0" i="0" u="none" strike="noStrike" baseline="0" dirty="0">
                <a:latin typeface="Helvetica" panose="020B0604020202020204" pitchFamily="34" charset="0"/>
                <a:cs typeface="Helvetica" panose="020B0604020202020204" pitchFamily="34" charset="0"/>
              </a:rPr>
              <a:t>field contains</a:t>
            </a:r>
            <a:r>
              <a:rPr lang="en-US" dirty="0">
                <a:latin typeface="Helvetica" panose="020B0604020202020204" pitchFamily="34" charset="0"/>
                <a:cs typeface="Helvetica" panose="020B0604020202020204" pitchFamily="34" charset="0"/>
              </a:rPr>
              <a:t> </a:t>
            </a:r>
            <a:r>
              <a:rPr lang="en-US" sz="1800" b="0" i="0" u="none" strike="noStrike" baseline="0" dirty="0">
                <a:latin typeface="Helvetica" panose="020B0604020202020204" pitchFamily="34" charset="0"/>
                <a:cs typeface="Helvetica" panose="020B0604020202020204" pitchFamily="34" charset="0"/>
              </a:rPr>
              <a:t>bits to indicate that a file is read-only, needs to be archived, is hidden, or is a system file.</a:t>
            </a:r>
            <a:endParaRPr lang="en-US" dirty="0">
              <a:latin typeface="Helvetica" panose="020B0604020202020204" pitchFamily="34" charset="0"/>
              <a:cs typeface="Helvetica" panose="020B0604020202020204" pitchFamily="34" charset="0"/>
            </a:endParaRPr>
          </a:p>
        </p:txBody>
      </p:sp>
      <p:pic>
        <p:nvPicPr>
          <p:cNvPr id="6" name="Picture 6" descr="D:\b\b4\IBM\04-31.jpg">
            <a:extLst>
              <a:ext uri="{FF2B5EF4-FFF2-40B4-BE49-F238E27FC236}">
                <a16:creationId xmlns:a16="http://schemas.microsoft.com/office/drawing/2014/main" id="{C5267431-0B9B-4172-9358-C0C89E4D0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987" y="4152676"/>
            <a:ext cx="7553325"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985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22691A-1FA2-48DA-A0B7-E9BBF54E941A}"/>
              </a:ext>
            </a:extLst>
          </p:cNvPr>
          <p:cNvSpPr txBox="1"/>
          <p:nvPr/>
        </p:nvSpPr>
        <p:spPr>
          <a:xfrm>
            <a:off x="753862" y="1374098"/>
            <a:ext cx="5961731"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b="0" i="0" u="none" strike="noStrike" baseline="0" dirty="0"/>
              <a:t>MS-DOS stores the file size as a 32-bit number, so in theory files can be as large as 4 GB. However, other limits restrict the maximum file size to 2 GB or less. </a:t>
            </a:r>
          </a:p>
          <a:p>
            <a:pPr marL="342900" indent="-228600">
              <a:lnSpc>
                <a:spcPct val="90000"/>
              </a:lnSpc>
              <a:spcAft>
                <a:spcPts val="600"/>
              </a:spcAft>
              <a:buFont typeface="Arial" panose="020B0604020202020204" pitchFamily="34" charset="0"/>
              <a:buChar char="•"/>
            </a:pPr>
            <a:r>
              <a:rPr lang="en-US" sz="2000" b="0" i="0" u="none" strike="noStrike" baseline="0" dirty="0"/>
              <a:t>MS-DOS keeps track of file blocks via a file allocation table in main memory.</a:t>
            </a:r>
          </a:p>
          <a:p>
            <a:pPr marL="285750" indent="-228600">
              <a:lnSpc>
                <a:spcPct val="90000"/>
              </a:lnSpc>
              <a:spcAft>
                <a:spcPts val="600"/>
              </a:spcAft>
              <a:buFont typeface="Arial" panose="020B0604020202020204" pitchFamily="34" charset="0"/>
              <a:buChar char="•"/>
            </a:pPr>
            <a:r>
              <a:rPr lang="en-US" sz="2000" b="0" i="0" u="none" strike="noStrike" baseline="0" dirty="0"/>
              <a:t>The directory entry contains the number of the first file block. This number is used as an index into a 64K entry FAT (file allocation table)  in main memory. By following the chain, all the blocks can be found. </a:t>
            </a:r>
          </a:p>
          <a:p>
            <a:pPr marL="285750" indent="-285750" algn="l">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The FAT file system comes in three versions: FAT -12, FAT -16, and FAT -32, depending on how many bits a disk address contains</a:t>
            </a:r>
            <a:endParaRPr lang="en-US" sz="2000" dirty="0">
              <a:latin typeface="Helvetica" panose="020B0604020202020204" pitchFamily="34" charset="0"/>
              <a:cs typeface="Helvetica" panose="020B0604020202020204" pitchFamily="34" charset="0"/>
            </a:endParaRPr>
          </a:p>
        </p:txBody>
      </p:sp>
      <p:pic>
        <p:nvPicPr>
          <p:cNvPr id="6" name="Picture 2">
            <a:extLst>
              <a:ext uri="{FF2B5EF4-FFF2-40B4-BE49-F238E27FC236}">
                <a16:creationId xmlns:a16="http://schemas.microsoft.com/office/drawing/2014/main" id="{2204DDF1-FD95-4C97-918C-00FEB0307D79}"/>
              </a:ext>
            </a:extLst>
          </p:cNvPr>
          <p:cNvPicPr>
            <a:picLocks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33309" y="1295360"/>
            <a:ext cx="4475531" cy="5133697"/>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14" name="Title 1">
            <a:extLst>
              <a:ext uri="{FF2B5EF4-FFF2-40B4-BE49-F238E27FC236}">
                <a16:creationId xmlns:a16="http://schemas.microsoft.com/office/drawing/2014/main" id="{DAFD2DF8-BD47-4FF3-8DC2-D5E41D1CA5D6}"/>
              </a:ext>
            </a:extLst>
          </p:cNvPr>
          <p:cNvSpPr txBox="1">
            <a:spLocks/>
          </p:cNvSpPr>
          <p:nvPr/>
        </p:nvSpPr>
        <p:spPr>
          <a:xfrm>
            <a:off x="1592580" y="428943"/>
            <a:ext cx="9144000" cy="6683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solidFill>
                  <a:schemeClr val="accent1"/>
                </a:solidFill>
                <a:latin typeface="Arial" panose="020B0604020202020204" pitchFamily="34" charset="0"/>
                <a:cs typeface="Arial" panose="020B0604020202020204" pitchFamily="34" charset="0"/>
              </a:rPr>
              <a:t>Examples of FS: MS-DOS</a:t>
            </a:r>
            <a:endParaRPr lang="en-US" sz="40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7957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22691A-1FA2-48DA-A0B7-E9BBF54E941A}"/>
              </a:ext>
            </a:extLst>
          </p:cNvPr>
          <p:cNvSpPr txBox="1"/>
          <p:nvPr/>
        </p:nvSpPr>
        <p:spPr>
          <a:xfrm>
            <a:off x="293295" y="1425574"/>
            <a:ext cx="5961731" cy="378541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For all FATs, the disk block can be set to some multiple of 512 bytes</a:t>
            </a:r>
            <a:endParaRPr lang="en-US" sz="2000" b="0" i="0" u="none" strike="noStrike" baseline="0" dirty="0">
              <a:latin typeface="Helvetica" panose="020B0604020202020204" pitchFamily="34" charset="0"/>
              <a:cs typeface="Helvetica" panose="020B0604020202020204" pitchFamily="34" charset="0"/>
            </a:endParaRPr>
          </a:p>
          <a:p>
            <a:pPr marL="285750" indent="-228600">
              <a:lnSpc>
                <a:spcPct val="90000"/>
              </a:lnSpc>
              <a:spcAft>
                <a:spcPts val="600"/>
              </a:spcAft>
              <a:buFont typeface="Arial" panose="020B0604020202020204" pitchFamily="34" charset="0"/>
              <a:buChar char="•"/>
            </a:pPr>
            <a:r>
              <a:rPr lang="en-US" sz="2000" dirty="0"/>
              <a:t>With blocks of 512 bytes and block address size 12 bits, a partition cannot be larger than 2MB.</a:t>
            </a:r>
          </a:p>
          <a:p>
            <a:pPr marL="285750" indent="-228600">
              <a:lnSpc>
                <a:spcPct val="90000"/>
              </a:lnSpc>
              <a:spcAft>
                <a:spcPts val="600"/>
              </a:spcAft>
              <a:buFont typeface="Arial" panose="020B0604020202020204" pitchFamily="34" charset="0"/>
              <a:buChar char="•"/>
            </a:pPr>
            <a:r>
              <a:rPr lang="en-US" sz="2000" b="0" i="0" u="none" strike="noStrike" baseline="0" dirty="0"/>
              <a:t>The size of the FAT table in memory is 4096 entries of 2 bytes</a:t>
            </a:r>
          </a:p>
          <a:p>
            <a:pPr marL="285750" indent="-228600">
              <a:lnSpc>
                <a:spcPct val="90000"/>
              </a:lnSpc>
              <a:spcAft>
                <a:spcPts val="600"/>
              </a:spcAft>
              <a:buFont typeface="Arial" panose="020B0604020202020204" pitchFamily="34" charset="0"/>
              <a:buChar char="•"/>
            </a:pPr>
            <a:r>
              <a:rPr lang="en-US" sz="1800" b="0" i="0" u="none" strike="noStrike" baseline="0" dirty="0">
                <a:latin typeface="Helvetica" panose="020B0604020202020204" pitchFamily="34" charset="0"/>
                <a:cs typeface="Helvetica" panose="020B0604020202020204" pitchFamily="34" charset="0"/>
              </a:rPr>
              <a:t>MS-DOS supported four disk partitions per disk drive, so when disks with larger capacity came, blocks were made bigger</a:t>
            </a:r>
          </a:p>
          <a:p>
            <a:pPr marL="285750" indent="-228600">
              <a:lnSpc>
                <a:spcPct val="90000"/>
              </a:lnSpc>
              <a:spcAft>
                <a:spcPts val="600"/>
              </a:spcAft>
              <a:buFont typeface="Arial" panose="020B0604020202020204" pitchFamily="34" charset="0"/>
              <a:buChar char="•"/>
            </a:pPr>
            <a:endParaRPr lang="en-US" sz="2000" b="0" i="0" u="none" strike="noStrike" baseline="0" dirty="0"/>
          </a:p>
          <a:p>
            <a:pPr marL="285750" indent="-228600">
              <a:lnSpc>
                <a:spcPct val="90000"/>
              </a:lnSpc>
              <a:spcAft>
                <a:spcPts val="600"/>
              </a:spcAft>
              <a:buFont typeface="Arial" panose="020B0604020202020204" pitchFamily="34" charset="0"/>
              <a:buChar char="•"/>
            </a:pPr>
            <a:endParaRPr lang="en-US" sz="2000" dirty="0">
              <a:latin typeface="Helvetica" panose="020B0604020202020204" pitchFamily="34" charset="0"/>
              <a:cs typeface="Helvetica" panose="020B0604020202020204" pitchFamily="34" charset="0"/>
            </a:endParaRPr>
          </a:p>
        </p:txBody>
      </p:sp>
      <p:sp>
        <p:nvSpPr>
          <p:cNvPr id="4" name="Rectangle 3">
            <a:extLst>
              <a:ext uri="{FF2B5EF4-FFF2-40B4-BE49-F238E27FC236}">
                <a16:creationId xmlns:a16="http://schemas.microsoft.com/office/drawing/2014/main" id="{33519904-9260-4586-ABE5-8907F66B14B7}"/>
              </a:ext>
            </a:extLst>
          </p:cNvPr>
          <p:cNvSpPr txBox="1">
            <a:spLocks noChangeArrowheads="1"/>
          </p:cNvSpPr>
          <p:nvPr/>
        </p:nvSpPr>
        <p:spPr>
          <a:xfrm>
            <a:off x="2320925" y="1104900"/>
            <a:ext cx="7558088" cy="49926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dirty="0"/>
          </a:p>
        </p:txBody>
      </p:sp>
      <p:sp>
        <p:nvSpPr>
          <p:cNvPr id="14" name="Title 1">
            <a:extLst>
              <a:ext uri="{FF2B5EF4-FFF2-40B4-BE49-F238E27FC236}">
                <a16:creationId xmlns:a16="http://schemas.microsoft.com/office/drawing/2014/main" id="{DAFD2DF8-BD47-4FF3-8DC2-D5E41D1CA5D6}"/>
              </a:ext>
            </a:extLst>
          </p:cNvPr>
          <p:cNvSpPr txBox="1">
            <a:spLocks/>
          </p:cNvSpPr>
          <p:nvPr/>
        </p:nvSpPr>
        <p:spPr>
          <a:xfrm>
            <a:off x="1592580" y="428943"/>
            <a:ext cx="9144000" cy="6683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000">
                <a:solidFill>
                  <a:schemeClr val="accent1"/>
                </a:solidFill>
                <a:latin typeface="Arial" panose="020B0604020202020204" pitchFamily="34" charset="0"/>
                <a:cs typeface="Arial" panose="020B0604020202020204" pitchFamily="34" charset="0"/>
              </a:rPr>
              <a:t>Examples of FS: MS-DOS</a:t>
            </a:r>
            <a:endParaRPr lang="en-US" sz="4000" dirty="0">
              <a:solidFill>
                <a:schemeClr val="accent1"/>
              </a:solidFill>
              <a:latin typeface="Arial" panose="020B0604020202020204" pitchFamily="34" charset="0"/>
              <a:cs typeface="Arial" panose="020B0604020202020204" pitchFamily="34" charset="0"/>
            </a:endParaRPr>
          </a:p>
        </p:txBody>
      </p:sp>
      <p:pic>
        <p:nvPicPr>
          <p:cNvPr id="7" name="Picture 6" descr="D:\b\b4\IBM\04-32.jpg">
            <a:extLst>
              <a:ext uri="{FF2B5EF4-FFF2-40B4-BE49-F238E27FC236}">
                <a16:creationId xmlns:a16="http://schemas.microsoft.com/office/drawing/2014/main" id="{AFBB1CD9-0DF1-4223-B459-A226F029C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2362" y="1425574"/>
            <a:ext cx="5554078"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246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02B2455-C60E-4123-903F-646089314286}"/>
              </a:ext>
            </a:extLst>
          </p:cNvPr>
          <p:cNvSpPr>
            <a:spLocks noGrp="1" noChangeArrowheads="1"/>
          </p:cNvSpPr>
          <p:nvPr>
            <p:ph type="title"/>
          </p:nvPr>
        </p:nvSpPr>
        <p:spPr>
          <a:xfrm>
            <a:off x="4005420" y="255798"/>
            <a:ext cx="5124138" cy="576263"/>
          </a:xfrm>
        </p:spPr>
        <p:txBody>
          <a:bodyPr>
            <a:normAutofit/>
          </a:bodyPr>
          <a:lstStyle/>
          <a:p>
            <a:r>
              <a:rPr lang="en-US" altLang="en-US" sz="3200" b="1" dirty="0">
                <a:solidFill>
                  <a:srgbClr val="0070C0"/>
                </a:solidFill>
                <a:latin typeface="Arial" panose="020B0604020202020204" pitchFamily="34" charset="0"/>
                <a:cs typeface="Arial" panose="020B0604020202020204" pitchFamily="34" charset="0"/>
              </a:rPr>
              <a:t>Hard Disk Drives</a:t>
            </a:r>
          </a:p>
        </p:txBody>
      </p:sp>
      <p:sp>
        <p:nvSpPr>
          <p:cNvPr id="15362" name="Content Placeholder 2">
            <a:extLst>
              <a:ext uri="{FF2B5EF4-FFF2-40B4-BE49-F238E27FC236}">
                <a16:creationId xmlns:a16="http://schemas.microsoft.com/office/drawing/2014/main" id="{714E7A66-CD44-4D17-92E9-D7CA5ED34EB0}"/>
              </a:ext>
            </a:extLst>
          </p:cNvPr>
          <p:cNvSpPr>
            <a:spLocks noGrp="1" noChangeArrowheads="1"/>
          </p:cNvSpPr>
          <p:nvPr>
            <p:ph idx="1"/>
          </p:nvPr>
        </p:nvSpPr>
        <p:spPr>
          <a:xfrm>
            <a:off x="2345094" y="1301750"/>
            <a:ext cx="3946850" cy="4662488"/>
          </a:xfrm>
        </p:spPr>
        <p:txBody>
          <a:bodyPr/>
          <a:lstStyle/>
          <a:p>
            <a:r>
              <a:rPr lang="en-US" altLang="en-US" sz="1600" dirty="0"/>
              <a:t>Platters range from .85</a:t>
            </a:r>
            <a:r>
              <a:rPr lang="ja-JP" altLang="en-US" sz="1600" dirty="0"/>
              <a:t>”</a:t>
            </a:r>
            <a:r>
              <a:rPr lang="en-US" altLang="ja-JP" sz="1600" dirty="0"/>
              <a:t> to 14</a:t>
            </a:r>
            <a:r>
              <a:rPr lang="ja-JP" altLang="en-US" sz="1600" dirty="0"/>
              <a:t>”</a:t>
            </a:r>
            <a:r>
              <a:rPr lang="en-US" altLang="ja-JP" sz="1600" dirty="0"/>
              <a:t> (historically)</a:t>
            </a:r>
          </a:p>
          <a:p>
            <a:pPr lvl="1"/>
            <a:r>
              <a:rPr lang="en-US" altLang="en-US" sz="1600" dirty="0"/>
              <a:t>Commonly 3.5</a:t>
            </a:r>
            <a:r>
              <a:rPr lang="ja-JP" altLang="en-US" sz="1600" dirty="0"/>
              <a:t>”</a:t>
            </a:r>
            <a:r>
              <a:rPr lang="en-US" altLang="ja-JP" sz="1600" dirty="0"/>
              <a:t>, 2.5</a:t>
            </a:r>
            <a:r>
              <a:rPr lang="ja-JP" altLang="en-US" sz="1600" dirty="0"/>
              <a:t>”</a:t>
            </a:r>
            <a:r>
              <a:rPr lang="en-US" altLang="ja-JP" sz="1600" dirty="0"/>
              <a:t>, and 1.8</a:t>
            </a:r>
            <a:r>
              <a:rPr lang="ja-JP" altLang="en-US" sz="1600" dirty="0"/>
              <a:t>”</a:t>
            </a:r>
            <a:endParaRPr lang="en-US" altLang="ja-JP" sz="1600" dirty="0"/>
          </a:p>
          <a:p>
            <a:r>
              <a:rPr lang="en-US" altLang="en-US" sz="1600" dirty="0"/>
              <a:t>Range from 30GB to 3TB per drive</a:t>
            </a:r>
          </a:p>
          <a:p>
            <a:r>
              <a:rPr lang="en-US" altLang="en-US" sz="1600" dirty="0"/>
              <a:t>Performance </a:t>
            </a:r>
          </a:p>
          <a:p>
            <a:pPr lvl="1"/>
            <a:r>
              <a:rPr lang="en-US" altLang="en-US" sz="1600" dirty="0"/>
              <a:t>Transfer Rate – theoretical – 6 Gb/sec</a:t>
            </a:r>
          </a:p>
          <a:p>
            <a:pPr lvl="1"/>
            <a:r>
              <a:rPr lang="en-US" altLang="en-US" sz="1600" dirty="0"/>
              <a:t>Effective Transfer Rate – real – 1Gb/sec</a:t>
            </a:r>
          </a:p>
          <a:p>
            <a:pPr lvl="1"/>
            <a:r>
              <a:rPr lang="en-US" altLang="en-US" sz="1600" dirty="0"/>
              <a:t>Seek time from 3ms to 12ms – 9ms common for desktop drives</a:t>
            </a:r>
          </a:p>
          <a:p>
            <a:pPr lvl="1"/>
            <a:r>
              <a:rPr lang="en-US" altLang="en-US" sz="1600" dirty="0"/>
              <a:t>Average seek time measured or calculated based on 1/3 of tracks</a:t>
            </a:r>
          </a:p>
          <a:p>
            <a:pPr lvl="1"/>
            <a:r>
              <a:rPr lang="en-US" altLang="en-US" sz="1600" dirty="0"/>
              <a:t>Latency based on spindle speed</a:t>
            </a:r>
          </a:p>
          <a:p>
            <a:pPr lvl="2"/>
            <a:r>
              <a:rPr lang="en-US" altLang="en-US" sz="1600" dirty="0"/>
              <a:t>1 / (RPM / 60) = 60 / RPM</a:t>
            </a:r>
          </a:p>
          <a:p>
            <a:pPr lvl="1"/>
            <a:r>
              <a:rPr lang="en-US" altLang="en-US" sz="1600" dirty="0"/>
              <a:t>Average latency = ½ latency</a:t>
            </a:r>
          </a:p>
          <a:p>
            <a:pPr lvl="1"/>
            <a:endParaRPr lang="en-US" altLang="en-US" sz="1600" dirty="0"/>
          </a:p>
          <a:p>
            <a:endParaRPr lang="en-US" altLang="en-US" sz="1600" dirty="0"/>
          </a:p>
        </p:txBody>
      </p:sp>
      <p:pic>
        <p:nvPicPr>
          <p:cNvPr id="15363" name="Picture 2">
            <a:extLst>
              <a:ext uri="{FF2B5EF4-FFF2-40B4-BE49-F238E27FC236}">
                <a16:creationId xmlns:a16="http://schemas.microsoft.com/office/drawing/2014/main" id="{DE2CC945-F928-4E84-BEF7-90C1B8BEE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7489" y="1301751"/>
            <a:ext cx="3792537" cy="252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050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55022-1819-40AE-990F-6660E51E16E9}"/>
              </a:ext>
            </a:extLst>
          </p:cNvPr>
          <p:cNvSpPr>
            <a:spLocks noGrp="1"/>
          </p:cNvSpPr>
          <p:nvPr>
            <p:ph type="title"/>
          </p:nvPr>
        </p:nvSpPr>
        <p:spPr>
          <a:xfrm>
            <a:off x="3914664" y="253657"/>
            <a:ext cx="5427689" cy="616731"/>
          </a:xfrm>
        </p:spPr>
        <p:txBody>
          <a:bodyPr>
            <a:normAutofit/>
          </a:bodyPr>
          <a:lstStyle/>
          <a:p>
            <a:r>
              <a:rPr lang="en-US" sz="3200" b="1" dirty="0">
                <a:solidFill>
                  <a:srgbClr val="0070C0"/>
                </a:solidFill>
                <a:latin typeface="Arial" panose="020B0604020202020204" pitchFamily="34" charset="0"/>
                <a:cs typeface="Arial" panose="020B0604020202020204" pitchFamily="34" charset="0"/>
              </a:rPr>
              <a:t>Performance of HDDs</a:t>
            </a:r>
          </a:p>
        </p:txBody>
      </p:sp>
      <p:sp>
        <p:nvSpPr>
          <p:cNvPr id="3" name="Content Placeholder 2">
            <a:extLst>
              <a:ext uri="{FF2B5EF4-FFF2-40B4-BE49-F238E27FC236}">
                <a16:creationId xmlns:a16="http://schemas.microsoft.com/office/drawing/2014/main" id="{638BAB38-95D3-45E6-A750-7E316157A02F}"/>
              </a:ext>
            </a:extLst>
          </p:cNvPr>
          <p:cNvSpPr>
            <a:spLocks noGrp="1"/>
          </p:cNvSpPr>
          <p:nvPr>
            <p:ph idx="1"/>
          </p:nvPr>
        </p:nvSpPr>
        <p:spPr>
          <a:xfrm>
            <a:off x="838200" y="1246062"/>
            <a:ext cx="5790309" cy="3001060"/>
          </a:xfrm>
        </p:spPr>
        <p:txBody>
          <a:bodyPr>
            <a:normAutofit fontScale="92500"/>
          </a:bodyPr>
          <a:lstStyle/>
          <a:p>
            <a:pPr>
              <a:lnSpc>
                <a:spcPct val="110000"/>
              </a:lnSpc>
              <a:spcBef>
                <a:spcPct val="15000"/>
              </a:spcBef>
              <a:tabLst>
                <a:tab pos="2635250" algn="l"/>
              </a:tabLst>
            </a:pPr>
            <a:r>
              <a:rPr lang="en-US" dirty="0">
                <a:latin typeface="Gill Sans Light"/>
              </a:rPr>
              <a:t>Read/write data is a three-stage process:</a:t>
            </a:r>
          </a:p>
          <a:p>
            <a:pPr lvl="1">
              <a:lnSpc>
                <a:spcPct val="110000"/>
              </a:lnSpc>
              <a:spcBef>
                <a:spcPct val="15000"/>
              </a:spcBef>
              <a:tabLst>
                <a:tab pos="2635250" algn="l"/>
              </a:tabLst>
            </a:pPr>
            <a:r>
              <a:rPr lang="en-US" dirty="0">
                <a:solidFill>
                  <a:srgbClr val="FF0000"/>
                </a:solidFill>
                <a:latin typeface="Gill Sans Light"/>
              </a:rPr>
              <a:t>Seek time: </a:t>
            </a:r>
            <a:r>
              <a:rPr lang="en-US" dirty="0">
                <a:latin typeface="Gill Sans Light"/>
              </a:rPr>
              <a:t>position the head/arm over the proper track</a:t>
            </a:r>
          </a:p>
          <a:p>
            <a:pPr lvl="1">
              <a:lnSpc>
                <a:spcPct val="110000"/>
              </a:lnSpc>
              <a:spcBef>
                <a:spcPct val="15000"/>
              </a:spcBef>
              <a:tabLst>
                <a:tab pos="2635250" algn="l"/>
              </a:tabLst>
            </a:pPr>
            <a:r>
              <a:rPr lang="en-US" dirty="0">
                <a:solidFill>
                  <a:srgbClr val="FF0000"/>
                </a:solidFill>
                <a:latin typeface="Gill Sans Light"/>
              </a:rPr>
              <a:t>Rotational latency: </a:t>
            </a:r>
            <a:r>
              <a:rPr lang="en-US" dirty="0">
                <a:latin typeface="Gill Sans Light"/>
              </a:rPr>
              <a:t>wait for desired sector to rotate under r/w head</a:t>
            </a:r>
          </a:p>
          <a:p>
            <a:pPr lvl="1">
              <a:lnSpc>
                <a:spcPct val="110000"/>
              </a:lnSpc>
              <a:spcBef>
                <a:spcPct val="15000"/>
              </a:spcBef>
              <a:tabLst>
                <a:tab pos="2635250" algn="l"/>
              </a:tabLst>
            </a:pPr>
            <a:r>
              <a:rPr lang="en-US" dirty="0">
                <a:solidFill>
                  <a:srgbClr val="FF0000"/>
                </a:solidFill>
                <a:latin typeface="Gill Sans Light"/>
              </a:rPr>
              <a:t>Transfer time: </a:t>
            </a:r>
            <a:r>
              <a:rPr lang="en-US" dirty="0">
                <a:latin typeface="Gill Sans Light"/>
              </a:rPr>
              <a:t>transfer a block of bits (sector) under r/w head</a:t>
            </a:r>
          </a:p>
        </p:txBody>
      </p:sp>
      <p:grpSp>
        <p:nvGrpSpPr>
          <p:cNvPr id="36" name="Group 36">
            <a:extLst>
              <a:ext uri="{FF2B5EF4-FFF2-40B4-BE49-F238E27FC236}">
                <a16:creationId xmlns:a16="http://schemas.microsoft.com/office/drawing/2014/main" id="{0576CD9F-135C-46F7-AE34-5879DB90BCFF}"/>
              </a:ext>
            </a:extLst>
          </p:cNvPr>
          <p:cNvGrpSpPr>
            <a:grpSpLocks/>
          </p:cNvGrpSpPr>
          <p:nvPr/>
        </p:nvGrpSpPr>
        <p:grpSpPr bwMode="auto">
          <a:xfrm>
            <a:off x="1524000" y="5087515"/>
            <a:ext cx="8140169" cy="1235075"/>
            <a:chOff x="457" y="3072"/>
            <a:chExt cx="5167" cy="816"/>
          </a:xfrm>
        </p:grpSpPr>
        <p:sp>
          <p:nvSpPr>
            <p:cNvPr id="37" name="Rectangle 37">
              <a:extLst>
                <a:ext uri="{FF2B5EF4-FFF2-40B4-BE49-F238E27FC236}">
                  <a16:creationId xmlns:a16="http://schemas.microsoft.com/office/drawing/2014/main" id="{82BD422C-6043-47E3-8CDC-5FB705889752}"/>
                </a:ext>
              </a:extLst>
            </p:cNvPr>
            <p:cNvSpPr>
              <a:spLocks noChangeArrowheads="1"/>
            </p:cNvSpPr>
            <p:nvPr/>
          </p:nvSpPr>
          <p:spPr bwMode="auto">
            <a:xfrm>
              <a:off x="1200" y="3072"/>
              <a:ext cx="1200" cy="816"/>
            </a:xfrm>
            <a:prstGeom prst="rect">
              <a:avLst/>
            </a:prstGeom>
            <a:solidFill>
              <a:schemeClr val="accent2">
                <a:lumMod val="20000"/>
                <a:lumOff val="80000"/>
              </a:schemeClr>
            </a:solidFill>
            <a:ln w="38100">
              <a:solidFill>
                <a:schemeClr val="tx1"/>
              </a:solidFill>
              <a:miter lim="800000"/>
              <a:headEnd/>
              <a:tailEnd/>
            </a:ln>
          </p:spPr>
          <p:txBody>
            <a:bodyPr wrap="none" lIns="90478" tIns="44445" rIns="90478" bIns="44445" anchor="ctr"/>
            <a:lstStyle/>
            <a:p>
              <a:pPr marL="228600" indent="-228600"/>
              <a:r>
                <a:rPr lang="en-US" sz="2000" b="0" dirty="0">
                  <a:latin typeface="Gill Sans Light"/>
                  <a:cs typeface="Helvetica Neue Light"/>
                </a:rPr>
                <a:t>Software</a:t>
              </a:r>
            </a:p>
            <a:p>
              <a:pPr marL="228600" indent="-228600"/>
              <a:r>
                <a:rPr lang="en-US" sz="2000" b="0" dirty="0">
                  <a:latin typeface="Gill Sans Light"/>
                  <a:cs typeface="Helvetica Neue Light"/>
                </a:rPr>
                <a:t>Queue</a:t>
              </a:r>
            </a:p>
            <a:p>
              <a:pPr marL="228600" indent="-228600"/>
              <a:r>
                <a:rPr lang="en-US" sz="2000" b="0" dirty="0">
                  <a:latin typeface="Gill Sans Light"/>
                  <a:cs typeface="Helvetica Neue Light"/>
                </a:rPr>
                <a:t>(Device Driver)</a:t>
              </a:r>
            </a:p>
          </p:txBody>
        </p:sp>
        <p:sp>
          <p:nvSpPr>
            <p:cNvPr id="38" name="Line 38">
              <a:extLst>
                <a:ext uri="{FF2B5EF4-FFF2-40B4-BE49-F238E27FC236}">
                  <a16:creationId xmlns:a16="http://schemas.microsoft.com/office/drawing/2014/main" id="{1142C12D-C9B2-494C-888E-44D60D2975F8}"/>
                </a:ext>
              </a:extLst>
            </p:cNvPr>
            <p:cNvSpPr>
              <a:spLocks noChangeShapeType="1"/>
            </p:cNvSpPr>
            <p:nvPr/>
          </p:nvSpPr>
          <p:spPr bwMode="auto">
            <a:xfrm>
              <a:off x="720" y="3480"/>
              <a:ext cx="480"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Light"/>
                <a:cs typeface="Helvetica Neue Light"/>
              </a:endParaRPr>
            </a:p>
          </p:txBody>
        </p:sp>
        <p:sp>
          <p:nvSpPr>
            <p:cNvPr id="39" name="Line 39">
              <a:extLst>
                <a:ext uri="{FF2B5EF4-FFF2-40B4-BE49-F238E27FC236}">
                  <a16:creationId xmlns:a16="http://schemas.microsoft.com/office/drawing/2014/main" id="{8585F452-6EC0-430C-A4AA-533FAF9884FC}"/>
                </a:ext>
              </a:extLst>
            </p:cNvPr>
            <p:cNvSpPr>
              <a:spLocks noChangeShapeType="1"/>
            </p:cNvSpPr>
            <p:nvPr/>
          </p:nvSpPr>
          <p:spPr bwMode="auto">
            <a:xfrm flipV="1">
              <a:off x="2400" y="3480"/>
              <a:ext cx="384"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Light"/>
                <a:cs typeface="Helvetica Neue Light"/>
              </a:endParaRPr>
            </a:p>
          </p:txBody>
        </p:sp>
        <p:sp>
          <p:nvSpPr>
            <p:cNvPr id="40" name="Rectangle 40">
              <a:extLst>
                <a:ext uri="{FF2B5EF4-FFF2-40B4-BE49-F238E27FC236}">
                  <a16:creationId xmlns:a16="http://schemas.microsoft.com/office/drawing/2014/main" id="{F8994E07-4823-4D08-BDB3-D8F31875F643}"/>
                </a:ext>
              </a:extLst>
            </p:cNvPr>
            <p:cNvSpPr>
              <a:spLocks noChangeArrowheads="1"/>
            </p:cNvSpPr>
            <p:nvPr/>
          </p:nvSpPr>
          <p:spPr bwMode="auto">
            <a:xfrm>
              <a:off x="2784" y="3072"/>
              <a:ext cx="384" cy="816"/>
            </a:xfrm>
            <a:prstGeom prst="rect">
              <a:avLst/>
            </a:prstGeom>
            <a:solidFill>
              <a:srgbClr val="FFFFDA"/>
            </a:solidFill>
            <a:ln w="38100">
              <a:solidFill>
                <a:schemeClr val="tx1"/>
              </a:solidFill>
              <a:miter lim="800000"/>
              <a:headEnd/>
              <a:tailEnd/>
            </a:ln>
          </p:spPr>
          <p:txBody>
            <a:bodyPr vert="eaVert" wrap="none" lIns="90478" tIns="44445" rIns="90478" bIns="44445" anchor="ctr"/>
            <a:lstStyle/>
            <a:p>
              <a:pPr marL="228600" indent="-228600">
                <a:lnSpc>
                  <a:spcPct val="80000"/>
                </a:lnSpc>
                <a:spcBef>
                  <a:spcPct val="10000"/>
                </a:spcBef>
              </a:pPr>
              <a:r>
                <a:rPr lang="en-US" sz="2000" b="0" dirty="0">
                  <a:latin typeface="Gill Sans Light"/>
                  <a:cs typeface="Helvetica Neue Light"/>
                </a:rPr>
                <a:t>Hardware</a:t>
              </a:r>
            </a:p>
            <a:p>
              <a:pPr marL="228600" indent="-228600">
                <a:lnSpc>
                  <a:spcPct val="80000"/>
                </a:lnSpc>
                <a:spcBef>
                  <a:spcPct val="10000"/>
                </a:spcBef>
              </a:pPr>
              <a:r>
                <a:rPr lang="en-US" sz="2000" b="0" dirty="0">
                  <a:latin typeface="Gill Sans Light"/>
                  <a:cs typeface="Helvetica Neue Light"/>
                </a:rPr>
                <a:t>Controller</a:t>
              </a:r>
            </a:p>
          </p:txBody>
        </p:sp>
        <p:sp>
          <p:nvSpPr>
            <p:cNvPr id="41" name="Rectangle 41">
              <a:extLst>
                <a:ext uri="{FF2B5EF4-FFF2-40B4-BE49-F238E27FC236}">
                  <a16:creationId xmlns:a16="http://schemas.microsoft.com/office/drawing/2014/main" id="{B434A46B-3734-40B3-B8AA-C7E2E8889D5C}"/>
                </a:ext>
              </a:extLst>
            </p:cNvPr>
            <p:cNvSpPr>
              <a:spLocks noChangeArrowheads="1"/>
            </p:cNvSpPr>
            <p:nvPr/>
          </p:nvSpPr>
          <p:spPr bwMode="auto">
            <a:xfrm>
              <a:off x="3552" y="3072"/>
              <a:ext cx="1440" cy="816"/>
            </a:xfrm>
            <a:prstGeom prst="rect">
              <a:avLst/>
            </a:prstGeom>
            <a:solidFill>
              <a:srgbClr val="FFFFDA"/>
            </a:solidFill>
            <a:ln w="38100">
              <a:solidFill>
                <a:schemeClr val="tx1"/>
              </a:solidFill>
              <a:miter lim="800000"/>
              <a:headEnd/>
              <a:tailEnd/>
            </a:ln>
          </p:spPr>
          <p:txBody>
            <a:bodyPr wrap="none" lIns="90478" tIns="44445" rIns="90478" bIns="44445" anchor="ctr"/>
            <a:lstStyle/>
            <a:p>
              <a:pPr marL="228600" indent="-228600"/>
              <a:r>
                <a:rPr lang="en-US" sz="2000" b="0">
                  <a:latin typeface="Gill Sans Light"/>
                  <a:cs typeface="Helvetica Neue Light"/>
                </a:rPr>
                <a:t> Media Time</a:t>
              </a:r>
            </a:p>
            <a:p>
              <a:pPr marL="228600" indent="-228600"/>
              <a:r>
                <a:rPr lang="en-US" sz="2000" b="0">
                  <a:latin typeface="Gill Sans Light"/>
                  <a:cs typeface="Helvetica Neue Light"/>
                </a:rPr>
                <a:t>(Seek+Rot+Xfer)</a:t>
              </a:r>
            </a:p>
          </p:txBody>
        </p:sp>
        <p:sp>
          <p:nvSpPr>
            <p:cNvPr id="42" name="Line 42">
              <a:extLst>
                <a:ext uri="{FF2B5EF4-FFF2-40B4-BE49-F238E27FC236}">
                  <a16:creationId xmlns:a16="http://schemas.microsoft.com/office/drawing/2014/main" id="{1E16EB34-D3F8-4AFA-A7C9-F613AE1F759E}"/>
                </a:ext>
              </a:extLst>
            </p:cNvPr>
            <p:cNvSpPr>
              <a:spLocks noChangeShapeType="1"/>
            </p:cNvSpPr>
            <p:nvPr/>
          </p:nvSpPr>
          <p:spPr bwMode="auto">
            <a:xfrm flipV="1">
              <a:off x="3168" y="3480"/>
              <a:ext cx="384"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Light"/>
                <a:cs typeface="Helvetica Neue Light"/>
              </a:endParaRPr>
            </a:p>
          </p:txBody>
        </p:sp>
        <p:sp>
          <p:nvSpPr>
            <p:cNvPr id="43" name="Line 43">
              <a:extLst>
                <a:ext uri="{FF2B5EF4-FFF2-40B4-BE49-F238E27FC236}">
                  <a16:creationId xmlns:a16="http://schemas.microsoft.com/office/drawing/2014/main" id="{2258A3E6-7EF1-4AC0-B7BF-24C957853C3F}"/>
                </a:ext>
              </a:extLst>
            </p:cNvPr>
            <p:cNvSpPr>
              <a:spLocks noChangeShapeType="1"/>
            </p:cNvSpPr>
            <p:nvPr/>
          </p:nvSpPr>
          <p:spPr bwMode="auto">
            <a:xfrm flipV="1">
              <a:off x="4992" y="3480"/>
              <a:ext cx="384" cy="0"/>
            </a:xfrm>
            <a:prstGeom prst="line">
              <a:avLst/>
            </a:prstGeom>
            <a:noFill/>
            <a:ln w="381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90478" tIns="44445" rIns="90478" bIns="44445" anchor="ctr"/>
            <a:lstStyle/>
            <a:p>
              <a:endParaRPr lang="en-US" b="0">
                <a:latin typeface="Gill Sans Light"/>
                <a:cs typeface="Helvetica Neue Light"/>
              </a:endParaRPr>
            </a:p>
          </p:txBody>
        </p:sp>
        <p:sp>
          <p:nvSpPr>
            <p:cNvPr id="44" name="Text Box 44">
              <a:extLst>
                <a:ext uri="{FF2B5EF4-FFF2-40B4-BE49-F238E27FC236}">
                  <a16:creationId xmlns:a16="http://schemas.microsoft.com/office/drawing/2014/main" id="{985AD4F3-D908-44D6-8755-2105742A3444}"/>
                </a:ext>
              </a:extLst>
            </p:cNvPr>
            <p:cNvSpPr txBox="1">
              <a:spLocks noChangeArrowheads="1"/>
            </p:cNvSpPr>
            <p:nvPr/>
          </p:nvSpPr>
          <p:spPr bwMode="auto">
            <a:xfrm rot="5400000">
              <a:off x="185" y="3344"/>
              <a:ext cx="815"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marL="228600" indent="-228600">
                <a:defRPr sz="2200" b="1">
                  <a:solidFill>
                    <a:schemeClr val="tx1"/>
                  </a:solidFill>
                  <a:latin typeface="Comic Sans MS" charset="0"/>
                  <a:ea typeface="ＭＳ Ｐゴシック" charset="0"/>
                </a:defRPr>
              </a:lvl1pPr>
              <a:lvl2pPr marL="742950" indent="-285750">
                <a:defRPr sz="2200" b="1">
                  <a:solidFill>
                    <a:schemeClr val="tx1"/>
                  </a:solidFill>
                  <a:latin typeface="Comic Sans MS" charset="0"/>
                  <a:ea typeface="ＭＳ Ｐゴシック" charset="0"/>
                </a:defRPr>
              </a:lvl2pPr>
              <a:lvl3pPr marL="1143000" indent="-228600">
                <a:defRPr sz="2200" b="1">
                  <a:solidFill>
                    <a:schemeClr val="tx1"/>
                  </a:solidFill>
                  <a:latin typeface="Comic Sans MS" charset="0"/>
                  <a:ea typeface="ＭＳ Ｐゴシック" charset="0"/>
                </a:defRPr>
              </a:lvl3pPr>
              <a:lvl4pPr marL="1600200" indent="-228600">
                <a:defRPr sz="2200" b="1">
                  <a:solidFill>
                    <a:schemeClr val="tx1"/>
                  </a:solidFill>
                  <a:latin typeface="Comic Sans MS" charset="0"/>
                  <a:ea typeface="ＭＳ Ｐゴシック" charset="0"/>
                </a:defRPr>
              </a:lvl4pPr>
              <a:lvl5pPr marL="2057400" indent="-228600">
                <a:defRPr sz="22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9pPr>
            </a:lstStyle>
            <a:p>
              <a:r>
                <a:rPr lang="en-US" b="0">
                  <a:latin typeface="Gill Sans Light"/>
                  <a:cs typeface="Helvetica Neue Light"/>
                </a:rPr>
                <a:t>Request</a:t>
              </a:r>
            </a:p>
          </p:txBody>
        </p:sp>
        <p:sp>
          <p:nvSpPr>
            <p:cNvPr id="45" name="Text Box 45">
              <a:extLst>
                <a:ext uri="{FF2B5EF4-FFF2-40B4-BE49-F238E27FC236}">
                  <a16:creationId xmlns:a16="http://schemas.microsoft.com/office/drawing/2014/main" id="{A6FDE18F-EC69-4D54-9A65-D26C47B94ECE}"/>
                </a:ext>
              </a:extLst>
            </p:cNvPr>
            <p:cNvSpPr txBox="1">
              <a:spLocks noChangeArrowheads="1"/>
            </p:cNvSpPr>
            <p:nvPr/>
          </p:nvSpPr>
          <p:spPr bwMode="auto">
            <a:xfrm rot="5400000">
              <a:off x="5163" y="3344"/>
              <a:ext cx="649" cy="2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38100">
                  <a:solidFill>
                    <a:srgbClr val="000000"/>
                  </a:solidFill>
                  <a:miter lim="800000"/>
                  <a:headEnd/>
                  <a:tailEnd/>
                </a14:hiddenLine>
              </a:ext>
            </a:extLst>
          </p:spPr>
          <p:txBody>
            <a:bodyPr wrap="none" lIns="90478" tIns="44445" rIns="90478" bIns="44445">
              <a:spAutoFit/>
            </a:bodyPr>
            <a:lstStyle>
              <a:lvl1pPr marL="228600" indent="-228600">
                <a:defRPr sz="2200" b="1">
                  <a:solidFill>
                    <a:schemeClr val="tx1"/>
                  </a:solidFill>
                  <a:latin typeface="Comic Sans MS" charset="0"/>
                  <a:ea typeface="ＭＳ Ｐゴシック" charset="0"/>
                </a:defRPr>
              </a:lvl1pPr>
              <a:lvl2pPr marL="742950" indent="-285750">
                <a:defRPr sz="2200" b="1">
                  <a:solidFill>
                    <a:schemeClr val="tx1"/>
                  </a:solidFill>
                  <a:latin typeface="Comic Sans MS" charset="0"/>
                  <a:ea typeface="ＭＳ Ｐゴシック" charset="0"/>
                </a:defRPr>
              </a:lvl2pPr>
              <a:lvl3pPr marL="1143000" indent="-228600">
                <a:defRPr sz="2200" b="1">
                  <a:solidFill>
                    <a:schemeClr val="tx1"/>
                  </a:solidFill>
                  <a:latin typeface="Comic Sans MS" charset="0"/>
                  <a:ea typeface="ＭＳ Ｐゴシック" charset="0"/>
                </a:defRPr>
              </a:lvl3pPr>
              <a:lvl4pPr marL="1600200" indent="-228600">
                <a:defRPr sz="2200" b="1">
                  <a:solidFill>
                    <a:schemeClr val="tx1"/>
                  </a:solidFill>
                  <a:latin typeface="Comic Sans MS" charset="0"/>
                  <a:ea typeface="ＭＳ Ｐゴシック" charset="0"/>
                </a:defRPr>
              </a:lvl4pPr>
              <a:lvl5pPr marL="2057400" indent="-228600">
                <a:defRPr sz="2200" b="1">
                  <a:solidFill>
                    <a:schemeClr val="tx1"/>
                  </a:solidFill>
                  <a:latin typeface="Comic Sans MS" charset="0"/>
                  <a:ea typeface="ＭＳ Ｐゴシック" charset="0"/>
                </a:defRPr>
              </a:lvl5pPr>
              <a:lvl6pPr marL="25146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6pPr>
              <a:lvl7pPr marL="29718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7pPr>
              <a:lvl8pPr marL="34290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8pPr>
              <a:lvl9pPr marL="3886200" indent="-228600" algn="ctr" eaLnBrk="0" fontAlgn="base" hangingPunct="0">
                <a:lnSpc>
                  <a:spcPct val="80000"/>
                </a:lnSpc>
                <a:spcBef>
                  <a:spcPct val="20000"/>
                </a:spcBef>
                <a:spcAft>
                  <a:spcPct val="0"/>
                </a:spcAft>
                <a:buSzPct val="100000"/>
                <a:defRPr sz="2200" b="1">
                  <a:solidFill>
                    <a:schemeClr val="tx1"/>
                  </a:solidFill>
                  <a:latin typeface="Comic Sans MS" charset="0"/>
                  <a:ea typeface="ＭＳ Ｐゴシック" charset="0"/>
                </a:defRPr>
              </a:lvl9pPr>
            </a:lstStyle>
            <a:p>
              <a:r>
                <a:rPr lang="en-US" b="0">
                  <a:latin typeface="Gill Sans Light"/>
                  <a:cs typeface="Helvetica Neue Light"/>
                </a:rPr>
                <a:t>Result</a:t>
              </a:r>
            </a:p>
          </p:txBody>
        </p:sp>
      </p:grpSp>
      <p:pic>
        <p:nvPicPr>
          <p:cNvPr id="5" name="Picture 4">
            <a:extLst>
              <a:ext uri="{FF2B5EF4-FFF2-40B4-BE49-F238E27FC236}">
                <a16:creationId xmlns:a16="http://schemas.microsoft.com/office/drawing/2014/main" id="{4EC3FD50-B1A9-4566-A8BA-65AAB8DAB18B}"/>
              </a:ext>
            </a:extLst>
          </p:cNvPr>
          <p:cNvPicPr>
            <a:picLocks noChangeAspect="1"/>
          </p:cNvPicPr>
          <p:nvPr/>
        </p:nvPicPr>
        <p:blipFill>
          <a:blip r:embed="rId3"/>
          <a:stretch>
            <a:fillRect/>
          </a:stretch>
        </p:blipFill>
        <p:spPr>
          <a:xfrm>
            <a:off x="6781800" y="1245984"/>
            <a:ext cx="5105400" cy="2480627"/>
          </a:xfrm>
          <a:prstGeom prst="rect">
            <a:avLst/>
          </a:prstGeom>
        </p:spPr>
      </p:pic>
      <p:sp>
        <p:nvSpPr>
          <p:cNvPr id="47" name="TextBox 46">
            <a:extLst>
              <a:ext uri="{FF2B5EF4-FFF2-40B4-BE49-F238E27FC236}">
                <a16:creationId xmlns:a16="http://schemas.microsoft.com/office/drawing/2014/main" id="{A2023103-3625-4DDA-AA32-0E026BE815B5}"/>
              </a:ext>
            </a:extLst>
          </p:cNvPr>
          <p:cNvSpPr txBox="1"/>
          <p:nvPr/>
        </p:nvSpPr>
        <p:spPr>
          <a:xfrm>
            <a:off x="1295400" y="4622718"/>
            <a:ext cx="7783482" cy="369332"/>
          </a:xfrm>
          <a:prstGeom prst="rect">
            <a:avLst/>
          </a:prstGeom>
          <a:noFill/>
        </p:spPr>
        <p:txBody>
          <a:bodyPr wrap="square">
            <a:spAutoFit/>
          </a:bodyPr>
          <a:lstStyle/>
          <a:p>
            <a:pPr marL="228600" indent="-228600"/>
            <a:r>
              <a:rPr lang="en-US" sz="1800" b="0" i="1" dirty="0">
                <a:latin typeface="Gill Sans Light"/>
                <a:cs typeface="Helvetica Neue Light"/>
              </a:rPr>
              <a:t>Request Time = Queueing Time +  Controller Time + Seek + Rotational + Transfer </a:t>
            </a:r>
          </a:p>
        </p:txBody>
      </p:sp>
    </p:spTree>
    <p:extLst>
      <p:ext uri="{BB962C8B-B14F-4D97-AF65-F5344CB8AC3E}">
        <p14:creationId xmlns:p14="http://schemas.microsoft.com/office/powerpoint/2010/main" val="166748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5C65ACF-6A87-4C2B-A69F-ABFA8BDD99D7}"/>
              </a:ext>
            </a:extLst>
          </p:cNvPr>
          <p:cNvSpPr>
            <a:spLocks noGrp="1"/>
          </p:cNvSpPr>
          <p:nvPr>
            <p:ph type="title"/>
          </p:nvPr>
        </p:nvSpPr>
        <p:spPr>
          <a:xfrm>
            <a:off x="2692457" y="192739"/>
            <a:ext cx="6421562" cy="1043950"/>
          </a:xfrm>
        </p:spPr>
        <p:txBody>
          <a:bodyPr>
            <a:normAutofit/>
          </a:bodyPr>
          <a:lstStyle/>
          <a:p>
            <a:r>
              <a:rPr lang="en-US" sz="3200" b="1" dirty="0">
                <a:solidFill>
                  <a:srgbClr val="0070C0"/>
                </a:solidFill>
                <a:latin typeface="Arial" panose="020B0604020202020204" pitchFamily="34" charset="0"/>
                <a:cs typeface="Arial" panose="020B0604020202020204" pitchFamily="34" charset="0"/>
              </a:rPr>
              <a:t>Example of Current HDDs</a:t>
            </a:r>
          </a:p>
        </p:txBody>
      </p:sp>
      <p:sp>
        <p:nvSpPr>
          <p:cNvPr id="7" name="Content Placeholder 6">
            <a:extLst>
              <a:ext uri="{FF2B5EF4-FFF2-40B4-BE49-F238E27FC236}">
                <a16:creationId xmlns:a16="http://schemas.microsoft.com/office/drawing/2014/main" id="{55B4BF2B-40CF-4158-91D1-8D41970E4FF6}"/>
              </a:ext>
            </a:extLst>
          </p:cNvPr>
          <p:cNvSpPr>
            <a:spLocks noGrp="1"/>
          </p:cNvSpPr>
          <p:nvPr>
            <p:ph idx="1"/>
          </p:nvPr>
        </p:nvSpPr>
        <p:spPr>
          <a:xfrm>
            <a:off x="901133" y="1236689"/>
            <a:ext cx="8382000" cy="5372894"/>
          </a:xfrm>
        </p:spPr>
        <p:txBody>
          <a:bodyPr>
            <a:noAutofit/>
          </a:bodyPr>
          <a:lstStyle/>
          <a:p>
            <a:r>
              <a:rPr lang="en-US" sz="1800" dirty="0">
                <a:latin typeface="Helvetica" panose="020B0604020202020204" pitchFamily="34" charset="0"/>
                <a:cs typeface="Helvetica" panose="020B0604020202020204" pitchFamily="34" charset="0"/>
              </a:rPr>
              <a:t>Seagate </a:t>
            </a:r>
            <a:r>
              <a:rPr lang="en-US" sz="1800" dirty="0" err="1">
                <a:latin typeface="Helvetica" panose="020B0604020202020204" pitchFamily="34" charset="0"/>
                <a:cs typeface="Helvetica" panose="020B0604020202020204" pitchFamily="34" charset="0"/>
              </a:rPr>
              <a:t>Exos</a:t>
            </a:r>
            <a:r>
              <a:rPr lang="en-US" sz="1800" dirty="0">
                <a:latin typeface="Helvetica" panose="020B0604020202020204" pitchFamily="34" charset="0"/>
                <a:cs typeface="Helvetica" panose="020B0604020202020204" pitchFamily="34" charset="0"/>
              </a:rPr>
              <a:t> X18 (2020)</a:t>
            </a:r>
          </a:p>
          <a:p>
            <a:pPr lvl="1"/>
            <a:r>
              <a:rPr lang="en-US" sz="1800" dirty="0">
                <a:latin typeface="Helvetica" panose="020B0604020202020204" pitchFamily="34" charset="0"/>
                <a:cs typeface="Helvetica" panose="020B0604020202020204" pitchFamily="34" charset="0"/>
              </a:rPr>
              <a:t>18 TB hard disk</a:t>
            </a:r>
          </a:p>
          <a:p>
            <a:pPr lvl="2"/>
            <a:r>
              <a:rPr lang="en-US" sz="1800" dirty="0">
                <a:latin typeface="Helvetica" panose="020B0604020202020204" pitchFamily="34" charset="0"/>
                <a:cs typeface="Helvetica" panose="020B0604020202020204" pitchFamily="34" charset="0"/>
              </a:rPr>
              <a:t>9 platters, 18 heads</a:t>
            </a:r>
          </a:p>
          <a:p>
            <a:pPr lvl="2"/>
            <a:r>
              <a:rPr lang="en-US" sz="1800" dirty="0">
                <a:latin typeface="Helvetica" panose="020B0604020202020204" pitchFamily="34" charset="0"/>
                <a:cs typeface="Helvetica" panose="020B0604020202020204" pitchFamily="34" charset="0"/>
              </a:rPr>
              <a:t>Helium filled: reduce friction and power</a:t>
            </a:r>
          </a:p>
          <a:p>
            <a:pPr lvl="1"/>
            <a:r>
              <a:rPr lang="en-US" sz="1800" dirty="0">
                <a:latin typeface="Helvetica" panose="020B0604020202020204" pitchFamily="34" charset="0"/>
                <a:cs typeface="Helvetica" panose="020B0604020202020204" pitchFamily="34" charset="0"/>
              </a:rPr>
              <a:t>4.16ms average seek time</a:t>
            </a:r>
          </a:p>
          <a:p>
            <a:pPr lvl="1"/>
            <a:r>
              <a:rPr lang="en-US" sz="1800" dirty="0">
                <a:latin typeface="Helvetica" panose="020B0604020202020204" pitchFamily="34" charset="0"/>
                <a:cs typeface="Helvetica" panose="020B0604020202020204" pitchFamily="34" charset="0"/>
              </a:rPr>
              <a:t>4096 byte physical sectors</a:t>
            </a:r>
          </a:p>
          <a:p>
            <a:pPr lvl="1"/>
            <a:r>
              <a:rPr lang="en-US" sz="1800" dirty="0">
                <a:latin typeface="Helvetica" panose="020B0604020202020204" pitchFamily="34" charset="0"/>
                <a:cs typeface="Helvetica" panose="020B0604020202020204" pitchFamily="34" charset="0"/>
              </a:rPr>
              <a:t>7200 RPMs</a:t>
            </a:r>
          </a:p>
          <a:p>
            <a:pPr lvl="1"/>
            <a:r>
              <a:rPr lang="en-US" sz="1800" dirty="0">
                <a:latin typeface="Helvetica" panose="020B0604020202020204" pitchFamily="34" charset="0"/>
                <a:cs typeface="Helvetica" panose="020B0604020202020204" pitchFamily="34" charset="0"/>
              </a:rPr>
              <a:t>Dual 6 Gbps SATA /12Gbps SAS interface</a:t>
            </a:r>
          </a:p>
          <a:p>
            <a:pPr lvl="2"/>
            <a:r>
              <a:rPr lang="en-US" sz="1800" dirty="0">
                <a:latin typeface="Helvetica" panose="020B0604020202020204" pitchFamily="34" charset="0"/>
                <a:cs typeface="Helvetica" panose="020B0604020202020204" pitchFamily="34" charset="0"/>
              </a:rPr>
              <a:t>270MB/s MAX transfer rate</a:t>
            </a:r>
          </a:p>
          <a:p>
            <a:pPr lvl="2"/>
            <a:r>
              <a:rPr lang="en-US" sz="1800" dirty="0">
                <a:latin typeface="Helvetica" panose="020B0604020202020204" pitchFamily="34" charset="0"/>
                <a:cs typeface="Helvetica" panose="020B0604020202020204" pitchFamily="34" charset="0"/>
              </a:rPr>
              <a:t>Cache size: 256MB </a:t>
            </a:r>
          </a:p>
          <a:p>
            <a:pPr lvl="1"/>
            <a:r>
              <a:rPr lang="en-US" sz="1800" dirty="0">
                <a:latin typeface="Helvetica" panose="020B0604020202020204" pitchFamily="34" charset="0"/>
                <a:cs typeface="Helvetica" panose="020B0604020202020204" pitchFamily="34" charset="0"/>
              </a:rPr>
              <a:t>Price: $ 562 (~ $0.03/GB)</a:t>
            </a:r>
          </a:p>
          <a:p>
            <a:endParaRPr lang="en-US" sz="1800" dirty="0">
              <a:latin typeface="Helvetica" panose="020B0604020202020204" pitchFamily="34" charset="0"/>
              <a:cs typeface="Helvetica" panose="020B0604020202020204" pitchFamily="34" charset="0"/>
            </a:endParaRPr>
          </a:p>
          <a:p>
            <a:r>
              <a:rPr lang="en-US" sz="1800" dirty="0">
                <a:latin typeface="Helvetica" panose="020B0604020202020204" pitchFamily="34" charset="0"/>
                <a:cs typeface="Helvetica" panose="020B0604020202020204" pitchFamily="34" charset="0"/>
              </a:rPr>
              <a:t>IBM Personal Computer/AT (1986)</a:t>
            </a:r>
          </a:p>
          <a:p>
            <a:pPr lvl="1"/>
            <a:r>
              <a:rPr lang="en-US" sz="1800" dirty="0">
                <a:latin typeface="Helvetica" panose="020B0604020202020204" pitchFamily="34" charset="0"/>
                <a:cs typeface="Helvetica" panose="020B0604020202020204" pitchFamily="34" charset="0"/>
              </a:rPr>
              <a:t>30 MB hard disk</a:t>
            </a:r>
          </a:p>
          <a:p>
            <a:pPr lvl="1"/>
            <a:r>
              <a:rPr lang="en-US" sz="1800" dirty="0">
                <a:latin typeface="Helvetica" panose="020B0604020202020204" pitchFamily="34" charset="0"/>
                <a:cs typeface="Helvetica" panose="020B0604020202020204" pitchFamily="34" charset="0"/>
              </a:rPr>
              <a:t>30-40ms seek time</a:t>
            </a:r>
          </a:p>
          <a:p>
            <a:pPr lvl="1"/>
            <a:r>
              <a:rPr lang="en-US" sz="1800" dirty="0">
                <a:latin typeface="Helvetica" panose="020B0604020202020204" pitchFamily="34" charset="0"/>
                <a:cs typeface="Helvetica" panose="020B0604020202020204" pitchFamily="34" charset="0"/>
              </a:rPr>
              <a:t>0.7-1 MB/s (est.)</a:t>
            </a:r>
          </a:p>
          <a:p>
            <a:pPr lvl="1"/>
            <a:r>
              <a:rPr lang="en-US" sz="1800" dirty="0">
                <a:latin typeface="Helvetica" panose="020B0604020202020204" pitchFamily="34" charset="0"/>
                <a:cs typeface="Helvetica" panose="020B0604020202020204" pitchFamily="34" charset="0"/>
              </a:rPr>
              <a:t>Price: $500 ($17K/GB, 340,000x more expensive !!)</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63590" y="825539"/>
            <a:ext cx="4191000" cy="4191000"/>
          </a:xfrm>
          <a:prstGeom prst="rect">
            <a:avLst/>
          </a:prstGeom>
        </p:spPr>
      </p:pic>
    </p:spTree>
    <p:extLst>
      <p:ext uri="{BB962C8B-B14F-4D97-AF65-F5344CB8AC3E}">
        <p14:creationId xmlns:p14="http://schemas.microsoft.com/office/powerpoint/2010/main" val="3542547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4ECD10EE81E0A449B68667D3D6C7EB1" ma:contentTypeVersion="2" ma:contentTypeDescription="Create a new document." ma:contentTypeScope="" ma:versionID="6414b97b581a54a249873cc35839951c">
  <xsd:schema xmlns:xsd="http://www.w3.org/2001/XMLSchema" xmlns:xs="http://www.w3.org/2001/XMLSchema" xmlns:p="http://schemas.microsoft.com/office/2006/metadata/properties" xmlns:ns2="357552bb-d825-4fb3-8683-b5ee512fe6e6" targetNamespace="http://schemas.microsoft.com/office/2006/metadata/properties" ma:root="true" ma:fieldsID="1006b2c1f9fb1c2022eb1eb8578c2e6a" ns2:_="">
    <xsd:import namespace="357552bb-d825-4fb3-8683-b5ee512fe6e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7552bb-d825-4fb3-8683-b5ee512fe6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3FF877-35FF-4311-A0FB-3F9799456313}"/>
</file>

<file path=customXml/itemProps2.xml><?xml version="1.0" encoding="utf-8"?>
<ds:datastoreItem xmlns:ds="http://schemas.openxmlformats.org/officeDocument/2006/customXml" ds:itemID="{4B824B18-B26A-4995-852D-9A61B2C909CC}"/>
</file>

<file path=customXml/itemProps3.xml><?xml version="1.0" encoding="utf-8"?>
<ds:datastoreItem xmlns:ds="http://schemas.openxmlformats.org/officeDocument/2006/customXml" ds:itemID="{F0F62DA9-2B52-4EA8-A70F-37E76701055E}"/>
</file>

<file path=docProps/app.xml><?xml version="1.0" encoding="utf-8"?>
<Properties xmlns="http://schemas.openxmlformats.org/officeDocument/2006/extended-properties" xmlns:vt="http://schemas.openxmlformats.org/officeDocument/2006/docPropsVTypes">
  <TotalTime>5551</TotalTime>
  <Words>4749</Words>
  <Application>Microsoft Office PowerPoint</Application>
  <PresentationFormat>Widescreen</PresentationFormat>
  <Paragraphs>422</Paragraphs>
  <Slides>63</Slides>
  <Notes>15</Notes>
  <HiddenSlides>2</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5" baseType="lpstr">
      <vt:lpstr>Arial</vt:lpstr>
      <vt:lpstr>Calibri</vt:lpstr>
      <vt:lpstr>Calibri Light</vt:lpstr>
      <vt:lpstr>Courier New</vt:lpstr>
      <vt:lpstr>Gill Sans Light</vt:lpstr>
      <vt:lpstr>Helvetica</vt:lpstr>
      <vt:lpstr>Monotype Sorts</vt:lpstr>
      <vt:lpstr>Times New Roman</vt:lpstr>
      <vt:lpstr>Times-Bold</vt:lpstr>
      <vt:lpstr>Times-Roman</vt:lpstr>
      <vt:lpstr>Office Theme</vt:lpstr>
      <vt:lpstr>Image</vt:lpstr>
      <vt:lpstr>File systems</vt:lpstr>
      <vt:lpstr>Computer System Hardware</vt:lpstr>
      <vt:lpstr>Storage-device hierarchy</vt:lpstr>
      <vt:lpstr>File-system Management</vt:lpstr>
      <vt:lpstr>Mass storage devices</vt:lpstr>
      <vt:lpstr>Hard disk drives </vt:lpstr>
      <vt:lpstr>Hard Disk Drives</vt:lpstr>
      <vt:lpstr>Performance of HDDs</vt:lpstr>
      <vt:lpstr>Example of Current HDDs</vt:lpstr>
      <vt:lpstr>Nonvolatile memory (NVM) devices</vt:lpstr>
      <vt:lpstr>Nonvolatile Memory Devices</vt:lpstr>
      <vt:lpstr>Some “Current” (large) 3.5in SSDs</vt:lpstr>
      <vt:lpstr>HDD vs. SSD Comparison</vt:lpstr>
      <vt:lpstr>Address mapping</vt:lpstr>
      <vt:lpstr>Address mapping</vt:lpstr>
      <vt:lpstr>Disk formatting</vt:lpstr>
      <vt:lpstr>Disk formatting</vt:lpstr>
      <vt:lpstr>Disk formatting</vt:lpstr>
      <vt:lpstr>Boot time</vt:lpstr>
      <vt:lpstr>Boot time</vt:lpstr>
      <vt:lpstr>Files</vt:lpstr>
      <vt:lpstr>File naming</vt:lpstr>
      <vt:lpstr>File naming</vt:lpstr>
      <vt:lpstr>PowerPoint Presentation</vt:lpstr>
      <vt:lpstr>File Structure</vt:lpstr>
      <vt:lpstr>File types</vt:lpstr>
      <vt:lpstr>PowerPoint Presentation</vt:lpstr>
      <vt:lpstr>Sequential access file</vt:lpstr>
      <vt:lpstr>File attributes</vt:lpstr>
      <vt:lpstr>System calls for files</vt:lpstr>
      <vt:lpstr>Open Files</vt:lpstr>
      <vt:lpstr>PowerPoint Presentation</vt:lpstr>
      <vt:lpstr>PowerPoint Presentation</vt:lpstr>
      <vt:lpstr>Directories</vt:lpstr>
      <vt:lpstr>Hierarchical directory systems</vt:lpstr>
      <vt:lpstr>MS-DOS directory entry</vt:lpstr>
      <vt:lpstr>Path names</vt:lpstr>
      <vt:lpstr>System calls for directories</vt:lpstr>
      <vt:lpstr>File system implementation</vt:lpstr>
      <vt:lpstr>File system implementation</vt:lpstr>
      <vt:lpstr>Storing files</vt:lpstr>
      <vt:lpstr>Contiguous allocation</vt:lpstr>
      <vt:lpstr>Linked list allocation</vt:lpstr>
      <vt:lpstr>Linked list allocation using table</vt:lpstr>
      <vt:lpstr>I-nodes </vt:lpstr>
      <vt:lpstr>Implementing directories</vt:lpstr>
      <vt:lpstr>File descriptor (fd)</vt:lpstr>
      <vt:lpstr>Opening a file</vt:lpstr>
      <vt:lpstr>Opening a file: example</vt:lpstr>
      <vt:lpstr>Implementing directories</vt:lpstr>
      <vt:lpstr>Multiple file systems</vt:lpstr>
      <vt:lpstr>Virtual file  systems</vt:lpstr>
      <vt:lpstr>Virtual file  systems</vt:lpstr>
      <vt:lpstr>Virtual file  systems</vt:lpstr>
      <vt:lpstr>How VFS works</vt:lpstr>
      <vt:lpstr>How VFS works</vt:lpstr>
      <vt:lpstr>How VFS works</vt:lpstr>
      <vt:lpstr>How VFS works</vt:lpstr>
      <vt:lpstr>Keeping track of free blocks</vt:lpstr>
      <vt:lpstr>Keeping track of free blocks</vt:lpstr>
      <vt:lpstr>Examples of FS: MS-DOS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 systems</dc:title>
  <dc:creator>Michel Toulouse</dc:creator>
  <cp:lastModifiedBy>Michel Toulouse</cp:lastModifiedBy>
  <cp:revision>74</cp:revision>
  <dcterms:created xsi:type="dcterms:W3CDTF">2021-12-31T10:22:24Z</dcterms:created>
  <dcterms:modified xsi:type="dcterms:W3CDTF">2022-01-04T07:02:14Z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0x01010064ECD10EE81E0A449B68667D3D6C7EB1</vt:lpwstr>
  </property>
</Properties>
</file>